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embeddedFontLst>
    <p:embeddedFont>
      <p:font typeface="Robo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fntdata"/><Relationship Id="rId20" Type="http://schemas.openxmlformats.org/officeDocument/2006/relationships/slide" Target="slides/slide15.xml"/><Relationship Id="rId42" Type="http://schemas.openxmlformats.org/officeDocument/2006/relationships/font" Target="fonts/Roboto-boldItalic.fntdata"/><Relationship Id="rId41" Type="http://schemas.openxmlformats.org/officeDocument/2006/relationships/font" Target="fonts/Robo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Roboto-regular.fntdata"/><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9f7238723e_0_2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9f7238723e_0_2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9f7238723e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9f7238723e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9f7238723e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9f7238723e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9f7238723e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9f7238723e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9f7238723e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9f7238723e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9f7238723e_0_3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9f7238723e_0_3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9f7238723e_0_3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9f7238723e_0_3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9f7238723e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9f7238723e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9f7238723e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9f7238723e_0_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9f7238723e_0_4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9f7238723e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9f7238723e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9f7238723e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9f7238723e_0_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9f7238723e_0_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9f7238723e_0_4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9f7238723e_0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9f7238723e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9f7238723e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9f7238723e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9f7238723e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9f7238723e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9f7238723e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9f7238723e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9f7238723e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9f7238723e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9f7238723e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9f7238723e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9f7238723e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9f7238723e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9f7238723e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9f7238723e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19f7238723e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19f7238723e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19f7238723e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9f7238723e_0_3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9f7238723e_0_3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9f7238723e_0_3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9f7238723e_0_3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19f7238723e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19f7238723e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9f7238723e_0_4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9f7238723e_0_4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9f7238723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9f7238723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9f7238723e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9f7238723e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9f7238723e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9f7238723e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9f7238723e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9f7238723e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9f7238723e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9f7238723e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9f7238723e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19f7238723e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0"/>
              </a:spcBef>
              <a:spcAft>
                <a:spcPts val="0"/>
              </a:spcAft>
              <a:buClr>
                <a:schemeClr val="lt1"/>
              </a:buClr>
              <a:buSzPts val="1200"/>
              <a:buChar char="○"/>
              <a:defRPr sz="1200">
                <a:solidFill>
                  <a:schemeClr val="lt1"/>
                </a:solidFill>
              </a:defRPr>
            </a:lvl2pPr>
            <a:lvl3pPr indent="-304800" lvl="2" marL="1371600">
              <a:spcBef>
                <a:spcPts val="0"/>
              </a:spcBef>
              <a:spcAft>
                <a:spcPts val="0"/>
              </a:spcAft>
              <a:buClr>
                <a:schemeClr val="lt1"/>
              </a:buClr>
              <a:buSzPts val="1200"/>
              <a:buChar char="■"/>
              <a:defRPr sz="1200">
                <a:solidFill>
                  <a:schemeClr val="lt1"/>
                </a:solidFill>
              </a:defRPr>
            </a:lvl3pPr>
            <a:lvl4pPr indent="-304800" lvl="3" marL="1828800">
              <a:spcBef>
                <a:spcPts val="0"/>
              </a:spcBef>
              <a:spcAft>
                <a:spcPts val="0"/>
              </a:spcAft>
              <a:buClr>
                <a:schemeClr val="lt1"/>
              </a:buClr>
              <a:buSzPts val="1200"/>
              <a:buChar char="●"/>
              <a:defRPr sz="1200">
                <a:solidFill>
                  <a:schemeClr val="lt1"/>
                </a:solidFill>
              </a:defRPr>
            </a:lvl4pPr>
            <a:lvl5pPr indent="-304800" lvl="4" marL="2286000">
              <a:spcBef>
                <a:spcPts val="0"/>
              </a:spcBef>
              <a:spcAft>
                <a:spcPts val="0"/>
              </a:spcAft>
              <a:buClr>
                <a:schemeClr val="lt1"/>
              </a:buClr>
              <a:buSzPts val="1200"/>
              <a:buChar char="○"/>
              <a:defRPr sz="1200">
                <a:solidFill>
                  <a:schemeClr val="lt1"/>
                </a:solidFill>
              </a:defRPr>
            </a:lvl5pPr>
            <a:lvl6pPr indent="-304800" lvl="5" marL="2743200">
              <a:spcBef>
                <a:spcPts val="0"/>
              </a:spcBef>
              <a:spcAft>
                <a:spcPts val="0"/>
              </a:spcAft>
              <a:buClr>
                <a:schemeClr val="lt1"/>
              </a:buClr>
              <a:buSzPts val="1200"/>
              <a:buChar char="■"/>
              <a:defRPr sz="1200">
                <a:solidFill>
                  <a:schemeClr val="lt1"/>
                </a:solidFill>
              </a:defRPr>
            </a:lvl6pPr>
            <a:lvl7pPr indent="-304800" lvl="6" marL="3200400">
              <a:spcBef>
                <a:spcPts val="0"/>
              </a:spcBef>
              <a:spcAft>
                <a:spcPts val="0"/>
              </a:spcAft>
              <a:buClr>
                <a:schemeClr val="lt1"/>
              </a:buClr>
              <a:buSzPts val="1200"/>
              <a:buChar char="●"/>
              <a:defRPr sz="1200">
                <a:solidFill>
                  <a:schemeClr val="lt1"/>
                </a:solidFill>
              </a:defRPr>
            </a:lvl7pPr>
            <a:lvl8pPr indent="-304800" lvl="7" marL="3657600">
              <a:spcBef>
                <a:spcPts val="0"/>
              </a:spcBef>
              <a:spcAft>
                <a:spcPts val="0"/>
              </a:spcAft>
              <a:buClr>
                <a:schemeClr val="lt1"/>
              </a:buClr>
              <a:buSzPts val="1200"/>
              <a:buChar char="○"/>
              <a:defRPr sz="1200">
                <a:solidFill>
                  <a:schemeClr val="lt1"/>
                </a:solidFill>
              </a:defRPr>
            </a:lvl8pPr>
            <a:lvl9pPr indent="-304800" lvl="8" marL="4114800">
              <a:spcBef>
                <a:spcPts val="0"/>
              </a:spcBef>
              <a:spcAft>
                <a:spcPts val="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0"/>
              </a:spcBef>
              <a:spcAft>
                <a:spcPts val="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6.png"/><Relationship Id="rId4" Type="http://schemas.openxmlformats.org/officeDocument/2006/relationships/image" Target="../media/image1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2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1819275"/>
            <a:ext cx="8222100" cy="93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Word Problems with LLM</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MathQA: Towards Interpretable Math Word Problem Solving with Operation-Based Formalisms</a:t>
            </a:r>
            <a:br>
              <a:rPr lang="en" sz="1810"/>
            </a:br>
            <a:r>
              <a:rPr lang="en" sz="1810"/>
              <a:t>Category    : Dataset</a:t>
            </a:r>
            <a:endParaRPr sz="1810"/>
          </a:p>
          <a:p>
            <a:pPr indent="0" lvl="0" marL="0" rtl="0" algn="l">
              <a:spcBef>
                <a:spcPts val="0"/>
              </a:spcBef>
              <a:spcAft>
                <a:spcPts val="0"/>
              </a:spcAft>
              <a:buSzPct val="44284"/>
              <a:buNone/>
            </a:pPr>
            <a:r>
              <a:rPr lang="en" sz="1810"/>
              <a:t>From           : Allen Institute for AI</a:t>
            </a:r>
            <a:endParaRPr sz="1810"/>
          </a:p>
        </p:txBody>
      </p:sp>
      <p:sp>
        <p:nvSpPr>
          <p:cNvPr id="139" name="Google Shape;139;p2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40" name="Google Shape;140;p22"/>
          <p:cNvPicPr preferRelativeResize="0"/>
          <p:nvPr/>
        </p:nvPicPr>
        <p:blipFill>
          <a:blip r:embed="rId3">
            <a:alphaModFix/>
          </a:blip>
          <a:stretch>
            <a:fillRect/>
          </a:stretch>
        </p:blipFill>
        <p:spPr>
          <a:xfrm>
            <a:off x="2210925" y="2203925"/>
            <a:ext cx="4722151" cy="268195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Solving Quantitative Reasoning Problems with Language Models</a:t>
            </a:r>
            <a:br>
              <a:rPr lang="en" sz="1810"/>
            </a:br>
            <a:r>
              <a:rPr lang="en" sz="1810"/>
              <a:t>Category    : Dataset</a:t>
            </a:r>
            <a:endParaRPr sz="1810"/>
          </a:p>
          <a:p>
            <a:pPr indent="0" lvl="0" marL="0" rtl="0" algn="l">
              <a:spcBef>
                <a:spcPts val="0"/>
              </a:spcBef>
              <a:spcAft>
                <a:spcPts val="0"/>
              </a:spcAft>
              <a:buSzPct val="44284"/>
              <a:buNone/>
            </a:pPr>
            <a:r>
              <a:rPr lang="en" sz="1810"/>
              <a:t>From           : </a:t>
            </a:r>
            <a:r>
              <a:rPr lang="en" sz="1810"/>
              <a:t>Google Research</a:t>
            </a:r>
            <a:endParaRPr sz="1810"/>
          </a:p>
        </p:txBody>
      </p:sp>
      <p:sp>
        <p:nvSpPr>
          <p:cNvPr id="146" name="Google Shape;146;p23"/>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47" name="Google Shape;147;p23"/>
          <p:cNvSpPr txBox="1"/>
          <p:nvPr/>
        </p:nvSpPr>
        <p:spPr>
          <a:xfrm>
            <a:off x="4359100" y="2571750"/>
            <a:ext cx="45720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Presented Minerva, a language model that achieves strong performance on many quantitative reasoning tasks.</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B</a:t>
            </a:r>
            <a:r>
              <a:rPr lang="en">
                <a:latin typeface="Roboto"/>
                <a:ea typeface="Roboto"/>
                <a:cs typeface="Roboto"/>
                <a:sym typeface="Roboto"/>
              </a:rPr>
              <a:t>uild a dataset of over 200 undergraduate-level questions in science and mathematics from MIT’s OpenCourseWare (OCW), This provides a measure of our model’s quantitative reasoning abilities in a chain-of-thought context beyond a pure mathematical setting.</a:t>
            </a:r>
            <a:endParaRPr>
              <a:latin typeface="Roboto"/>
              <a:ea typeface="Roboto"/>
              <a:cs typeface="Roboto"/>
              <a:sym typeface="Roboto"/>
            </a:endParaRPr>
          </a:p>
        </p:txBody>
      </p:sp>
      <p:sp>
        <p:nvSpPr>
          <p:cNvPr id="148" name="Google Shape;148;p23"/>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149" name="Google Shape;149;p2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50" name="Google Shape;150;p23"/>
          <p:cNvPicPr preferRelativeResize="0"/>
          <p:nvPr/>
        </p:nvPicPr>
        <p:blipFill>
          <a:blip r:embed="rId3">
            <a:alphaModFix/>
          </a:blip>
          <a:stretch>
            <a:fillRect/>
          </a:stretch>
        </p:blipFill>
        <p:spPr>
          <a:xfrm>
            <a:off x="432550" y="1877250"/>
            <a:ext cx="3785299" cy="3034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4"/>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Solving Quantitative Reasoning Problems with Language Models</a:t>
            </a:r>
            <a:br>
              <a:rPr lang="en" sz="1810"/>
            </a:br>
            <a:r>
              <a:rPr lang="en" sz="1810"/>
              <a:t>Category    : Dataset</a:t>
            </a:r>
            <a:endParaRPr sz="1810"/>
          </a:p>
          <a:p>
            <a:pPr indent="0" lvl="0" marL="0" rtl="0" algn="l">
              <a:spcBef>
                <a:spcPts val="0"/>
              </a:spcBef>
              <a:spcAft>
                <a:spcPts val="0"/>
              </a:spcAft>
              <a:buSzPct val="44284"/>
              <a:buNone/>
            </a:pPr>
            <a:r>
              <a:rPr lang="en" sz="1810"/>
              <a:t>From           : Google Research</a:t>
            </a:r>
            <a:endParaRPr sz="1810"/>
          </a:p>
        </p:txBody>
      </p:sp>
      <p:sp>
        <p:nvSpPr>
          <p:cNvPr id="156" name="Google Shape;156;p2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57" name="Google Shape;157;p24"/>
          <p:cNvPicPr preferRelativeResize="0"/>
          <p:nvPr/>
        </p:nvPicPr>
        <p:blipFill>
          <a:blip r:embed="rId3">
            <a:alphaModFix/>
          </a:blip>
          <a:stretch>
            <a:fillRect/>
          </a:stretch>
        </p:blipFill>
        <p:spPr>
          <a:xfrm>
            <a:off x="2673725" y="1907950"/>
            <a:ext cx="3130924" cy="304515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5"/>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Solving Quantitative Reasoning Problems with Language Models</a:t>
            </a:r>
            <a:br>
              <a:rPr lang="en" sz="1810"/>
            </a:br>
            <a:r>
              <a:rPr lang="en" sz="1810"/>
              <a:t>Category    : Dataset</a:t>
            </a:r>
            <a:endParaRPr sz="1810"/>
          </a:p>
          <a:p>
            <a:pPr indent="0" lvl="0" marL="0" rtl="0" algn="l">
              <a:spcBef>
                <a:spcPts val="0"/>
              </a:spcBef>
              <a:spcAft>
                <a:spcPts val="0"/>
              </a:spcAft>
              <a:buSzPct val="44284"/>
              <a:buNone/>
            </a:pPr>
            <a:r>
              <a:rPr lang="en" sz="1810"/>
              <a:t>From           : Google Research</a:t>
            </a:r>
            <a:endParaRPr sz="1810"/>
          </a:p>
        </p:txBody>
      </p:sp>
      <p:sp>
        <p:nvSpPr>
          <p:cNvPr id="163" name="Google Shape;163;p2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64" name="Google Shape;164;p25"/>
          <p:cNvPicPr preferRelativeResize="0"/>
          <p:nvPr/>
        </p:nvPicPr>
        <p:blipFill>
          <a:blip r:embed="rId3">
            <a:alphaModFix/>
          </a:blip>
          <a:stretch>
            <a:fillRect/>
          </a:stretch>
        </p:blipFill>
        <p:spPr>
          <a:xfrm>
            <a:off x="5637900" y="3003175"/>
            <a:ext cx="3349199" cy="893825"/>
          </a:xfrm>
          <a:prstGeom prst="rect">
            <a:avLst/>
          </a:prstGeom>
          <a:noFill/>
          <a:ln>
            <a:noFill/>
          </a:ln>
        </p:spPr>
      </p:pic>
      <p:pic>
        <p:nvPicPr>
          <p:cNvPr id="165" name="Google Shape;165;p25"/>
          <p:cNvPicPr preferRelativeResize="0"/>
          <p:nvPr/>
        </p:nvPicPr>
        <p:blipFill>
          <a:blip r:embed="rId4">
            <a:alphaModFix/>
          </a:blip>
          <a:stretch>
            <a:fillRect/>
          </a:stretch>
        </p:blipFill>
        <p:spPr>
          <a:xfrm>
            <a:off x="561800" y="2336463"/>
            <a:ext cx="4922299" cy="2285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6"/>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Teaching models to express their uncertainty in words</a:t>
            </a:r>
            <a:br>
              <a:rPr lang="en" sz="1810"/>
            </a:br>
            <a:r>
              <a:rPr lang="en" sz="1810"/>
              <a:t>Category    : Dataset</a:t>
            </a:r>
            <a:endParaRPr sz="1810"/>
          </a:p>
          <a:p>
            <a:pPr indent="0" lvl="0" marL="0" rtl="0" algn="l">
              <a:spcBef>
                <a:spcPts val="0"/>
              </a:spcBef>
              <a:spcAft>
                <a:spcPts val="0"/>
              </a:spcAft>
              <a:buSzPct val="44284"/>
              <a:buNone/>
            </a:pPr>
            <a:r>
              <a:rPr lang="en" sz="1810"/>
              <a:t>From           : </a:t>
            </a:r>
            <a:r>
              <a:rPr lang="en" sz="1810"/>
              <a:t>OpenAI</a:t>
            </a:r>
            <a:endParaRPr sz="1810"/>
          </a:p>
        </p:txBody>
      </p:sp>
      <p:sp>
        <p:nvSpPr>
          <p:cNvPr id="171" name="Google Shape;171;p26"/>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72" name="Google Shape;172;p26"/>
          <p:cNvSpPr txBox="1"/>
          <p:nvPr/>
        </p:nvSpPr>
        <p:spPr>
          <a:xfrm>
            <a:off x="4359100" y="2571750"/>
            <a:ext cx="45720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CalibratedMath is a suite of elementary mathematics problems. For each question, a model must produce both a numerical answer and a confidence in its answer</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GPT-3 can learn to express calibrated uncertainty using words (“verbalized probability”)</a:t>
            </a:r>
            <a:br>
              <a:rPr lang="en">
                <a:latin typeface="Roboto"/>
                <a:ea typeface="Roboto"/>
                <a:cs typeface="Roboto"/>
                <a:sym typeface="Roboto"/>
              </a:rPr>
            </a:b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173" name="Google Shape;173;p26"/>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174" name="Google Shape;174;p2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75" name="Google Shape;175;p26"/>
          <p:cNvPicPr preferRelativeResize="0"/>
          <p:nvPr/>
        </p:nvPicPr>
        <p:blipFill>
          <a:blip r:embed="rId3">
            <a:alphaModFix/>
          </a:blip>
          <a:stretch>
            <a:fillRect/>
          </a:stretch>
        </p:blipFill>
        <p:spPr>
          <a:xfrm>
            <a:off x="304800" y="1905375"/>
            <a:ext cx="4054299" cy="3027282"/>
          </a:xfrm>
          <a:prstGeom prst="rect">
            <a:avLst/>
          </a:prstGeom>
          <a:noFill/>
          <a:ln>
            <a:noFill/>
          </a:ln>
        </p:spPr>
      </p:pic>
      <p:sp>
        <p:nvSpPr>
          <p:cNvPr id="176" name="Google Shape;176;p26"/>
          <p:cNvSpPr txBox="1"/>
          <p:nvPr/>
        </p:nvSpPr>
        <p:spPr>
          <a:xfrm>
            <a:off x="4807300" y="4532450"/>
            <a:ext cx="405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https://openreview.net/pdf?id=8s8K2UZGTZ</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27"/>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Teaching models to express their uncertainty in words</a:t>
            </a:r>
            <a:br>
              <a:rPr lang="en" sz="1810"/>
            </a:br>
            <a:r>
              <a:rPr lang="en" sz="1810"/>
              <a:t>Category    : Dataset</a:t>
            </a:r>
            <a:endParaRPr sz="1810"/>
          </a:p>
          <a:p>
            <a:pPr indent="0" lvl="0" marL="0" rtl="0" algn="l">
              <a:spcBef>
                <a:spcPts val="0"/>
              </a:spcBef>
              <a:spcAft>
                <a:spcPts val="0"/>
              </a:spcAft>
              <a:buSzPct val="44284"/>
              <a:buNone/>
            </a:pPr>
            <a:r>
              <a:rPr lang="en" sz="1810"/>
              <a:t>From           : OpenAI</a:t>
            </a:r>
            <a:endParaRPr sz="1810"/>
          </a:p>
        </p:txBody>
      </p:sp>
      <p:sp>
        <p:nvSpPr>
          <p:cNvPr id="182" name="Google Shape;182;p27"/>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83" name="Google Shape;183;p2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84" name="Google Shape;184;p27"/>
          <p:cNvPicPr preferRelativeResize="0"/>
          <p:nvPr/>
        </p:nvPicPr>
        <p:blipFill>
          <a:blip r:embed="rId3">
            <a:alphaModFix/>
          </a:blip>
          <a:stretch>
            <a:fillRect/>
          </a:stretch>
        </p:blipFill>
        <p:spPr>
          <a:xfrm>
            <a:off x="152400" y="1882950"/>
            <a:ext cx="8839202" cy="30003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8"/>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Teaching models to express their uncertainty in words</a:t>
            </a:r>
            <a:br>
              <a:rPr lang="en" sz="1810"/>
            </a:br>
            <a:r>
              <a:rPr lang="en" sz="1810"/>
              <a:t>Category    : Dataset</a:t>
            </a:r>
            <a:endParaRPr sz="1810"/>
          </a:p>
          <a:p>
            <a:pPr indent="0" lvl="0" marL="0" rtl="0" algn="l">
              <a:spcBef>
                <a:spcPts val="0"/>
              </a:spcBef>
              <a:spcAft>
                <a:spcPts val="0"/>
              </a:spcAft>
              <a:buSzPct val="44284"/>
              <a:buNone/>
            </a:pPr>
            <a:r>
              <a:rPr lang="en" sz="1810"/>
              <a:t>From           : OpenAI</a:t>
            </a:r>
            <a:endParaRPr sz="1810"/>
          </a:p>
        </p:txBody>
      </p:sp>
      <p:sp>
        <p:nvSpPr>
          <p:cNvPr id="190" name="Google Shape;190;p28"/>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91" name="Google Shape;191;p2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92" name="Google Shape;192;p28"/>
          <p:cNvPicPr preferRelativeResize="0"/>
          <p:nvPr/>
        </p:nvPicPr>
        <p:blipFill>
          <a:blip r:embed="rId3">
            <a:alphaModFix/>
          </a:blip>
          <a:stretch>
            <a:fillRect/>
          </a:stretch>
        </p:blipFill>
        <p:spPr>
          <a:xfrm>
            <a:off x="1365800" y="1905350"/>
            <a:ext cx="6412394" cy="30342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9"/>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Teaching models to express their uncertainty in words</a:t>
            </a:r>
            <a:br>
              <a:rPr lang="en" sz="1810"/>
            </a:br>
            <a:r>
              <a:rPr lang="en" sz="1810"/>
              <a:t>Category    : Dataset</a:t>
            </a:r>
            <a:endParaRPr sz="1810"/>
          </a:p>
          <a:p>
            <a:pPr indent="0" lvl="0" marL="0" rtl="0" algn="l">
              <a:spcBef>
                <a:spcPts val="0"/>
              </a:spcBef>
              <a:spcAft>
                <a:spcPts val="0"/>
              </a:spcAft>
              <a:buSzPct val="44284"/>
              <a:buNone/>
            </a:pPr>
            <a:r>
              <a:rPr lang="en" sz="1810"/>
              <a:t>From           : OpenAI</a:t>
            </a:r>
            <a:endParaRPr sz="1810"/>
          </a:p>
        </p:txBody>
      </p:sp>
      <p:sp>
        <p:nvSpPr>
          <p:cNvPr id="198" name="Google Shape;198;p29"/>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99" name="Google Shape;199;p2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00" name="Google Shape;200;p29"/>
          <p:cNvSpPr txBox="1"/>
          <p:nvPr/>
        </p:nvSpPr>
        <p:spPr>
          <a:xfrm>
            <a:off x="946975" y="2667000"/>
            <a:ext cx="70932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Char char="●"/>
            </a:pPr>
            <a:r>
              <a:rPr lang="en"/>
              <a:t>Does GPT-3 just learn to output the logits?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Does GPT-3 just learn simple heuristics (e.g. low probability for questions with large integers)?</a:t>
            </a:r>
            <a:endParaRPr/>
          </a:p>
          <a:p>
            <a:pPr indent="0" lvl="0" marL="457200" rtl="0" algn="l">
              <a:spcBef>
                <a:spcPts val="0"/>
              </a:spcBef>
              <a:spcAft>
                <a:spcPts val="0"/>
              </a:spcAft>
              <a:buNone/>
            </a:pPr>
            <a:r>
              <a:t/>
            </a:r>
            <a:endParaRPr/>
          </a:p>
          <a:p>
            <a:pPr indent="-317500" lvl="0" marL="457200" rtl="0" algn="l">
              <a:spcBef>
                <a:spcPts val="0"/>
              </a:spcBef>
              <a:spcAft>
                <a:spcPts val="0"/>
              </a:spcAft>
              <a:buSzPts val="1400"/>
              <a:buChar char="●"/>
            </a:pPr>
            <a:r>
              <a:rPr lang="en"/>
              <a:t>Evidence that GPT-3 uses latent (pre-existing) features of questions.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0"/>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EPT-X: An Expression-Pointer Transformer model that generates eXplanations for numbers</a:t>
            </a:r>
            <a:br>
              <a:rPr lang="en" sz="1810"/>
            </a:br>
            <a:r>
              <a:rPr lang="en" sz="1810"/>
              <a:t>Category    : Dataset</a:t>
            </a:r>
            <a:endParaRPr sz="1810"/>
          </a:p>
          <a:p>
            <a:pPr indent="0" lvl="0" marL="0" rtl="0" algn="l">
              <a:spcBef>
                <a:spcPts val="0"/>
              </a:spcBef>
              <a:spcAft>
                <a:spcPts val="0"/>
              </a:spcAft>
              <a:buSzPct val="44284"/>
              <a:buNone/>
            </a:pPr>
            <a:r>
              <a:rPr lang="en" sz="1810"/>
              <a:t>From           : Seoul National University</a:t>
            </a:r>
            <a:endParaRPr sz="1810"/>
          </a:p>
        </p:txBody>
      </p:sp>
      <p:sp>
        <p:nvSpPr>
          <p:cNvPr id="206" name="Google Shape;206;p30"/>
          <p:cNvSpPr txBox="1"/>
          <p:nvPr/>
        </p:nvSpPr>
        <p:spPr>
          <a:xfrm>
            <a:off x="4650599" y="4670850"/>
            <a:ext cx="44934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https://aclanthology.org/2022.acl-long.305.pdf</a:t>
            </a:r>
            <a:endParaRPr/>
          </a:p>
        </p:txBody>
      </p:sp>
      <p:sp>
        <p:nvSpPr>
          <p:cNvPr id="207" name="Google Shape;207;p30"/>
          <p:cNvSpPr txBox="1"/>
          <p:nvPr/>
        </p:nvSpPr>
        <p:spPr>
          <a:xfrm>
            <a:off x="4413525" y="2571750"/>
            <a:ext cx="4572000" cy="19857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SzPts val="1300"/>
              <a:buFont typeface="Roboto"/>
              <a:buChar char="●"/>
            </a:pPr>
            <a:r>
              <a:rPr b="1" lang="en" sz="1300">
                <a:latin typeface="Roboto"/>
                <a:ea typeface="Roboto"/>
                <a:cs typeface="Roboto"/>
                <a:sym typeface="Roboto"/>
              </a:rPr>
              <a:t>EPT-X model</a:t>
            </a:r>
            <a:r>
              <a:rPr lang="en" sz="1300">
                <a:latin typeface="Roboto"/>
                <a:ea typeface="Roboto"/>
                <a:cs typeface="Roboto"/>
                <a:sym typeface="Roboto"/>
              </a:rPr>
              <a:t>: proposed a baseline model that can generate explanations and solve algebraic word problems, in terms of correctness, plausibility, and faithfulness</a:t>
            </a:r>
            <a:endParaRPr sz="1300">
              <a:latin typeface="Roboto"/>
              <a:ea typeface="Roboto"/>
              <a:cs typeface="Roboto"/>
              <a:sym typeface="Roboto"/>
            </a:endParaRPr>
          </a:p>
          <a:p>
            <a:pPr indent="0" lvl="0" marL="457200" rtl="0" algn="l">
              <a:spcBef>
                <a:spcPts val="0"/>
              </a:spcBef>
              <a:spcAft>
                <a:spcPts val="0"/>
              </a:spcAft>
              <a:buNone/>
            </a:pPr>
            <a:r>
              <a:t/>
            </a: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b="1" lang="en" sz="1300">
                <a:latin typeface="Roboto"/>
                <a:ea typeface="Roboto"/>
                <a:cs typeface="Roboto"/>
                <a:sym typeface="Roboto"/>
              </a:rPr>
              <a:t>New dataset:</a:t>
            </a:r>
            <a:r>
              <a:rPr lang="en" sz="1300">
                <a:latin typeface="Roboto"/>
                <a:ea typeface="Roboto"/>
                <a:cs typeface="Roboto"/>
                <a:sym typeface="Roboto"/>
              </a:rPr>
              <a:t> Released a novel dataset PEN (Problems with Explanations for Numbers), which expands the existing datasets by attaching explanations to each number/variable</a:t>
            </a:r>
            <a:endParaRPr sz="1300">
              <a:latin typeface="Roboto"/>
              <a:ea typeface="Roboto"/>
              <a:cs typeface="Roboto"/>
              <a:sym typeface="Roboto"/>
            </a:endParaRPr>
          </a:p>
        </p:txBody>
      </p:sp>
      <p:sp>
        <p:nvSpPr>
          <p:cNvPr id="208" name="Google Shape;208;p30"/>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209" name="Google Shape;209;p3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10" name="Google Shape;210;p30"/>
          <p:cNvPicPr preferRelativeResize="0"/>
          <p:nvPr/>
        </p:nvPicPr>
        <p:blipFill>
          <a:blip r:embed="rId3">
            <a:alphaModFix/>
          </a:blip>
          <a:stretch>
            <a:fillRect/>
          </a:stretch>
        </p:blipFill>
        <p:spPr>
          <a:xfrm>
            <a:off x="463275" y="1983450"/>
            <a:ext cx="4108723" cy="286453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1"/>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EPT-X: An Expression-Pointer Transformer model that generates eXplanations for numbers</a:t>
            </a:r>
            <a:br>
              <a:rPr lang="en" sz="1810"/>
            </a:br>
            <a:r>
              <a:rPr lang="en" sz="1810"/>
              <a:t>Category    : </a:t>
            </a:r>
            <a:r>
              <a:rPr lang="en" sz="1810"/>
              <a:t>Dataset</a:t>
            </a:r>
            <a:endParaRPr sz="1810"/>
          </a:p>
          <a:p>
            <a:pPr indent="0" lvl="0" marL="0" rtl="0" algn="l">
              <a:spcBef>
                <a:spcPts val="0"/>
              </a:spcBef>
              <a:spcAft>
                <a:spcPts val="0"/>
              </a:spcAft>
              <a:buSzPct val="44284"/>
              <a:buNone/>
            </a:pPr>
            <a:r>
              <a:rPr lang="en" sz="1810"/>
              <a:t>From           : </a:t>
            </a:r>
            <a:r>
              <a:rPr lang="en" sz="1810"/>
              <a:t>Seoul National University</a:t>
            </a:r>
            <a:endParaRPr sz="1810"/>
          </a:p>
        </p:txBody>
      </p:sp>
      <p:sp>
        <p:nvSpPr>
          <p:cNvPr id="216" name="Google Shape;216;p3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17" name="Google Shape;217;p31"/>
          <p:cNvPicPr preferRelativeResize="0"/>
          <p:nvPr/>
        </p:nvPicPr>
        <p:blipFill>
          <a:blip r:embed="rId3">
            <a:alphaModFix/>
          </a:blip>
          <a:stretch>
            <a:fillRect/>
          </a:stretch>
        </p:blipFill>
        <p:spPr>
          <a:xfrm>
            <a:off x="1107138" y="1813300"/>
            <a:ext cx="6929725" cy="31062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4"/>
          <p:cNvSpPr txBox="1"/>
          <p:nvPr>
            <p:ph type="ctrTitle"/>
          </p:nvPr>
        </p:nvSpPr>
        <p:spPr>
          <a:xfrm>
            <a:off x="300875" y="676275"/>
            <a:ext cx="8222100" cy="9336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Word Problems with LLM</a:t>
            </a:r>
            <a:endParaRPr/>
          </a:p>
        </p:txBody>
      </p:sp>
      <p:sp>
        <p:nvSpPr>
          <p:cNvPr id="73" name="Google Shape;73;p14"/>
          <p:cNvSpPr txBox="1"/>
          <p:nvPr/>
        </p:nvSpPr>
        <p:spPr>
          <a:xfrm>
            <a:off x="638750" y="2308425"/>
            <a:ext cx="6129600" cy="1523700"/>
          </a:xfrm>
          <a:prstGeom prst="rect">
            <a:avLst/>
          </a:prstGeom>
          <a:noFill/>
          <a:ln>
            <a:noFill/>
          </a:ln>
        </p:spPr>
        <p:txBody>
          <a:bodyPr anchorCtr="0" anchor="t" bIns="91425" lIns="91425" spcFirstLastPara="1" rIns="91425" wrap="square" tIns="91425">
            <a:spAutoFit/>
          </a:bodyPr>
          <a:lstStyle/>
          <a:p>
            <a:pPr indent="-412750" lvl="0" marL="457200" rtl="0" algn="l">
              <a:spcBef>
                <a:spcPts val="0"/>
              </a:spcBef>
              <a:spcAft>
                <a:spcPts val="0"/>
              </a:spcAft>
              <a:buClr>
                <a:srgbClr val="FFFFFF"/>
              </a:buClr>
              <a:buSzPts val="2900"/>
              <a:buFont typeface="Roboto"/>
              <a:buChar char="●"/>
            </a:pPr>
            <a:r>
              <a:rPr lang="en" sz="2900">
                <a:solidFill>
                  <a:srgbClr val="FFFFFF"/>
                </a:solidFill>
                <a:latin typeface="Roboto"/>
                <a:ea typeface="Roboto"/>
                <a:cs typeface="Roboto"/>
                <a:sym typeface="Roboto"/>
              </a:rPr>
              <a:t>Datasets</a:t>
            </a:r>
            <a:endParaRPr sz="2900">
              <a:solidFill>
                <a:srgbClr val="FFFFFF"/>
              </a:solidFill>
              <a:latin typeface="Roboto"/>
              <a:ea typeface="Roboto"/>
              <a:cs typeface="Roboto"/>
              <a:sym typeface="Roboto"/>
            </a:endParaRPr>
          </a:p>
          <a:p>
            <a:pPr indent="-412750" lvl="0" marL="457200" rtl="0" algn="l">
              <a:spcBef>
                <a:spcPts val="0"/>
              </a:spcBef>
              <a:spcAft>
                <a:spcPts val="0"/>
              </a:spcAft>
              <a:buClr>
                <a:srgbClr val="FFFFFF"/>
              </a:buClr>
              <a:buSzPts val="2900"/>
              <a:buFont typeface="Roboto"/>
              <a:buChar char="●"/>
            </a:pPr>
            <a:r>
              <a:rPr lang="en" sz="2900">
                <a:solidFill>
                  <a:srgbClr val="FFFFFF"/>
                </a:solidFill>
                <a:latin typeface="Roboto"/>
                <a:ea typeface="Roboto"/>
                <a:cs typeface="Roboto"/>
                <a:sym typeface="Roboto"/>
              </a:rPr>
              <a:t>Better Inference Methods</a:t>
            </a:r>
            <a:endParaRPr sz="2900">
              <a:solidFill>
                <a:srgbClr val="FFFFFF"/>
              </a:solidFill>
              <a:latin typeface="Roboto"/>
              <a:ea typeface="Roboto"/>
              <a:cs typeface="Roboto"/>
              <a:sym typeface="Roboto"/>
            </a:endParaRPr>
          </a:p>
          <a:p>
            <a:pPr indent="-412750" lvl="0" marL="457200" rtl="0" algn="l">
              <a:spcBef>
                <a:spcPts val="0"/>
              </a:spcBef>
              <a:spcAft>
                <a:spcPts val="0"/>
              </a:spcAft>
              <a:buClr>
                <a:srgbClr val="FFFFFF"/>
              </a:buClr>
              <a:buSzPts val="2900"/>
              <a:buFont typeface="Roboto"/>
              <a:buChar char="●"/>
            </a:pPr>
            <a:r>
              <a:rPr lang="en" sz="2900">
                <a:solidFill>
                  <a:srgbClr val="FFFFFF"/>
                </a:solidFill>
                <a:latin typeface="Roboto"/>
                <a:ea typeface="Roboto"/>
                <a:cs typeface="Roboto"/>
                <a:sym typeface="Roboto"/>
              </a:rPr>
              <a:t>Attacks/Evaluation</a:t>
            </a:r>
            <a:endParaRPr sz="2900">
              <a:solidFill>
                <a:srgbClr val="FFFFFF"/>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2"/>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EPT-X: An Expression-Pointer Transformer model that generates eXplanations for numbers</a:t>
            </a:r>
            <a:br>
              <a:rPr lang="en" sz="1810"/>
            </a:br>
            <a:r>
              <a:rPr lang="en" sz="1810"/>
              <a:t>Category    : </a:t>
            </a:r>
            <a:r>
              <a:rPr lang="en" sz="1810"/>
              <a:t>Dataset</a:t>
            </a:r>
            <a:endParaRPr sz="1810"/>
          </a:p>
          <a:p>
            <a:pPr indent="0" lvl="0" marL="0" rtl="0" algn="l">
              <a:spcBef>
                <a:spcPts val="0"/>
              </a:spcBef>
              <a:spcAft>
                <a:spcPts val="0"/>
              </a:spcAft>
              <a:buSzPct val="44284"/>
              <a:buNone/>
            </a:pPr>
            <a:r>
              <a:rPr lang="en" sz="1810"/>
              <a:t>From           : </a:t>
            </a:r>
            <a:r>
              <a:rPr lang="en" sz="1810"/>
              <a:t>Seoul National University</a:t>
            </a:r>
            <a:endParaRPr sz="1810"/>
          </a:p>
        </p:txBody>
      </p:sp>
      <p:sp>
        <p:nvSpPr>
          <p:cNvPr id="223" name="Google Shape;223;p3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24" name="Google Shape;224;p32"/>
          <p:cNvPicPr preferRelativeResize="0"/>
          <p:nvPr/>
        </p:nvPicPr>
        <p:blipFill>
          <a:blip r:embed="rId3">
            <a:alphaModFix/>
          </a:blip>
          <a:stretch>
            <a:fillRect/>
          </a:stretch>
        </p:blipFill>
        <p:spPr>
          <a:xfrm>
            <a:off x="1015250" y="1925277"/>
            <a:ext cx="7400376" cy="28112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3"/>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EPT-X: An Expression-Pointer Transformer model that generates eXplanations for numbers</a:t>
            </a:r>
            <a:br>
              <a:rPr lang="en" sz="1810"/>
            </a:br>
            <a:r>
              <a:rPr lang="en" sz="1810"/>
              <a:t>Category    : </a:t>
            </a:r>
            <a:r>
              <a:rPr lang="en" sz="1810"/>
              <a:t>Dataset</a:t>
            </a:r>
            <a:endParaRPr sz="1810"/>
          </a:p>
          <a:p>
            <a:pPr indent="0" lvl="0" marL="0" rtl="0" algn="l">
              <a:spcBef>
                <a:spcPts val="0"/>
              </a:spcBef>
              <a:spcAft>
                <a:spcPts val="0"/>
              </a:spcAft>
              <a:buSzPct val="44284"/>
              <a:buNone/>
            </a:pPr>
            <a:r>
              <a:rPr lang="en" sz="1810"/>
              <a:t>From           : </a:t>
            </a:r>
            <a:r>
              <a:rPr lang="en" sz="1810"/>
              <a:t>Seoul National University</a:t>
            </a:r>
            <a:endParaRPr sz="1810"/>
          </a:p>
        </p:txBody>
      </p:sp>
      <p:sp>
        <p:nvSpPr>
          <p:cNvPr id="230" name="Google Shape;230;p3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31" name="Google Shape;231;p33"/>
          <p:cNvPicPr preferRelativeResize="0"/>
          <p:nvPr/>
        </p:nvPicPr>
        <p:blipFill>
          <a:blip r:embed="rId3">
            <a:alphaModFix/>
          </a:blip>
          <a:stretch>
            <a:fillRect/>
          </a:stretch>
        </p:blipFill>
        <p:spPr>
          <a:xfrm>
            <a:off x="248050" y="1905375"/>
            <a:ext cx="8839204" cy="282699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4"/>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Chain-of-Thought Prompting Elicits Reasoning in Large Language Models</a:t>
            </a:r>
            <a:br>
              <a:rPr lang="en" sz="1810"/>
            </a:br>
            <a:r>
              <a:rPr lang="en" sz="1810"/>
              <a:t>Category    : </a:t>
            </a:r>
            <a:r>
              <a:rPr lang="en" sz="1810"/>
              <a:t>Inference Methods</a:t>
            </a:r>
            <a:endParaRPr sz="1810"/>
          </a:p>
          <a:p>
            <a:pPr indent="0" lvl="0" marL="0" rtl="0" algn="l">
              <a:spcBef>
                <a:spcPts val="0"/>
              </a:spcBef>
              <a:spcAft>
                <a:spcPts val="0"/>
              </a:spcAft>
              <a:buSzPct val="44284"/>
              <a:buNone/>
            </a:pPr>
            <a:r>
              <a:rPr lang="en" sz="1810"/>
              <a:t>From           : </a:t>
            </a:r>
            <a:r>
              <a:rPr lang="en" sz="1810"/>
              <a:t>Google Research</a:t>
            </a:r>
            <a:endParaRPr sz="1810"/>
          </a:p>
        </p:txBody>
      </p:sp>
      <p:sp>
        <p:nvSpPr>
          <p:cNvPr id="237" name="Google Shape;237;p34"/>
          <p:cNvSpPr txBox="1"/>
          <p:nvPr/>
        </p:nvSpPr>
        <p:spPr>
          <a:xfrm>
            <a:off x="4359100" y="2571750"/>
            <a:ext cx="45720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Explored </a:t>
            </a:r>
            <a:r>
              <a:rPr b="1" lang="en">
                <a:latin typeface="Roboto"/>
                <a:ea typeface="Roboto"/>
                <a:cs typeface="Roboto"/>
                <a:sym typeface="Roboto"/>
              </a:rPr>
              <a:t>chain-of-thought</a:t>
            </a:r>
            <a:r>
              <a:rPr lang="en">
                <a:latin typeface="Roboto"/>
                <a:ea typeface="Roboto"/>
                <a:cs typeface="Roboto"/>
                <a:sym typeface="Roboto"/>
              </a:rPr>
              <a:t> prompting as a simple and broadly applicable method for enhancing reasoning in language models.</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PaLM 540B with just eight chain-of-thought exemplars achieves state-of-the-art accuracy on the GSM8K benchmark of math word problems, </a:t>
            </a:r>
            <a:r>
              <a:rPr b="1" lang="en">
                <a:latin typeface="Roboto"/>
                <a:ea typeface="Roboto"/>
                <a:cs typeface="Roboto"/>
                <a:sym typeface="Roboto"/>
              </a:rPr>
              <a:t>surpassing even fine-tuned GPT-3 with a verifier.</a:t>
            </a:r>
            <a:endParaRPr b="1">
              <a:latin typeface="Roboto"/>
              <a:ea typeface="Roboto"/>
              <a:cs typeface="Roboto"/>
              <a:sym typeface="Roboto"/>
            </a:endParaRPr>
          </a:p>
        </p:txBody>
      </p:sp>
      <p:sp>
        <p:nvSpPr>
          <p:cNvPr id="238" name="Google Shape;238;p34"/>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239" name="Google Shape;239;p34"/>
          <p:cNvSpPr txBox="1"/>
          <p:nvPr/>
        </p:nvSpPr>
        <p:spPr>
          <a:xfrm>
            <a:off x="5199525" y="45159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https://arxiv.org/pdf/2201.11903.pdf</a:t>
            </a:r>
            <a:endParaRPr/>
          </a:p>
        </p:txBody>
      </p:sp>
      <p:pic>
        <p:nvPicPr>
          <p:cNvPr id="240" name="Google Shape;240;p34"/>
          <p:cNvPicPr preferRelativeResize="0"/>
          <p:nvPr/>
        </p:nvPicPr>
        <p:blipFill>
          <a:blip r:embed="rId3">
            <a:alphaModFix/>
          </a:blip>
          <a:stretch>
            <a:fillRect/>
          </a:stretch>
        </p:blipFill>
        <p:spPr>
          <a:xfrm>
            <a:off x="371325" y="1869750"/>
            <a:ext cx="3504105" cy="304642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5"/>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Chain-of-Thought Prompting Elicits Reasoning in Large Language Models</a:t>
            </a:r>
            <a:br>
              <a:rPr lang="en" sz="1810"/>
            </a:br>
            <a:r>
              <a:rPr lang="en" sz="1810"/>
              <a:t>Category    : Inference Methods</a:t>
            </a:r>
            <a:endParaRPr sz="1810"/>
          </a:p>
          <a:p>
            <a:pPr indent="0" lvl="0" marL="0" rtl="0" algn="l">
              <a:spcBef>
                <a:spcPts val="0"/>
              </a:spcBef>
              <a:spcAft>
                <a:spcPts val="0"/>
              </a:spcAft>
              <a:buSzPct val="44284"/>
              <a:buNone/>
            </a:pPr>
            <a:r>
              <a:rPr lang="en" sz="1810"/>
              <a:t>From           : Google Research</a:t>
            </a:r>
            <a:endParaRPr sz="1810"/>
          </a:p>
        </p:txBody>
      </p:sp>
      <p:sp>
        <p:nvSpPr>
          <p:cNvPr id="246" name="Google Shape;246;p35"/>
          <p:cNvSpPr txBox="1"/>
          <p:nvPr/>
        </p:nvSpPr>
        <p:spPr>
          <a:xfrm>
            <a:off x="739600" y="2840700"/>
            <a:ext cx="6588900" cy="18009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rgbClr val="292929"/>
              </a:buClr>
              <a:buSzPts val="1500"/>
              <a:buFont typeface="Georgia"/>
              <a:buChar char="●"/>
            </a:pPr>
            <a:r>
              <a:rPr b="1" lang="en" sz="1500">
                <a:solidFill>
                  <a:srgbClr val="292929"/>
                </a:solidFill>
                <a:highlight>
                  <a:srgbClr val="FFFFFF"/>
                </a:highlight>
                <a:latin typeface="Georgia"/>
                <a:ea typeface="Georgia"/>
                <a:cs typeface="Georgia"/>
                <a:sym typeface="Georgia"/>
              </a:rPr>
              <a:t>Prompting</a:t>
            </a:r>
            <a:r>
              <a:rPr lang="en" sz="1500">
                <a:solidFill>
                  <a:srgbClr val="292929"/>
                </a:solidFill>
                <a:highlight>
                  <a:srgbClr val="FFFFFF"/>
                </a:highlight>
                <a:latin typeface="Georgia"/>
                <a:ea typeface="Georgia"/>
                <a:cs typeface="Georgia"/>
                <a:sym typeface="Georgia"/>
              </a:rPr>
              <a:t> is a method to leverage large language models in a zero/few-shot manner without finetuning. </a:t>
            </a:r>
            <a:endParaRPr sz="1500">
              <a:solidFill>
                <a:srgbClr val="292929"/>
              </a:solidFill>
              <a:highlight>
                <a:srgbClr val="FFFFFF"/>
              </a:highlight>
              <a:latin typeface="Georgia"/>
              <a:ea typeface="Georgia"/>
              <a:cs typeface="Georgia"/>
              <a:sym typeface="Georgia"/>
            </a:endParaRPr>
          </a:p>
          <a:p>
            <a:pPr indent="0" lvl="0" marL="914400" rtl="0" algn="l">
              <a:spcBef>
                <a:spcPts val="0"/>
              </a:spcBef>
              <a:spcAft>
                <a:spcPts val="0"/>
              </a:spcAft>
              <a:buNone/>
            </a:pPr>
            <a:r>
              <a:t/>
            </a:r>
            <a:endParaRPr sz="1500">
              <a:solidFill>
                <a:srgbClr val="292929"/>
              </a:solidFill>
              <a:highlight>
                <a:srgbClr val="FFFFFF"/>
              </a:highlight>
              <a:latin typeface="Georgia"/>
              <a:ea typeface="Georgia"/>
              <a:cs typeface="Georgia"/>
              <a:sym typeface="Georgia"/>
            </a:endParaRPr>
          </a:p>
          <a:p>
            <a:pPr indent="-323850" lvl="0" marL="457200" rtl="0" algn="l">
              <a:spcBef>
                <a:spcPts val="0"/>
              </a:spcBef>
              <a:spcAft>
                <a:spcPts val="0"/>
              </a:spcAft>
              <a:buClr>
                <a:srgbClr val="292929"/>
              </a:buClr>
              <a:buSzPts val="1500"/>
              <a:buFont typeface="Georgia"/>
              <a:buChar char="●"/>
            </a:pPr>
            <a:r>
              <a:rPr b="1" lang="en" sz="1500">
                <a:solidFill>
                  <a:srgbClr val="292929"/>
                </a:solidFill>
                <a:highlight>
                  <a:srgbClr val="FFFFFF"/>
                </a:highlight>
                <a:latin typeface="Georgia"/>
                <a:ea typeface="Georgia"/>
                <a:cs typeface="Georgia"/>
                <a:sym typeface="Georgia"/>
              </a:rPr>
              <a:t>A chain of thought</a:t>
            </a:r>
            <a:r>
              <a:rPr lang="en" sz="1500">
                <a:solidFill>
                  <a:srgbClr val="292929"/>
                </a:solidFill>
                <a:highlight>
                  <a:srgbClr val="FFFFFF"/>
                </a:highlight>
                <a:latin typeface="Georgia"/>
                <a:ea typeface="Georgia"/>
                <a:cs typeface="Georgia"/>
                <a:sym typeface="Georgia"/>
              </a:rPr>
              <a:t> is — “a coherent series of short sentences that lead to the answer for a reasoning problem”. Here, we solve the problem step by step through reasoning what we have generated so far and what the next step should be to reach the final answer.</a:t>
            </a:r>
            <a:endParaRPr b="1">
              <a:latin typeface="Roboto"/>
              <a:ea typeface="Roboto"/>
              <a:cs typeface="Roboto"/>
              <a:sym typeface="Roboto"/>
            </a:endParaRPr>
          </a:p>
        </p:txBody>
      </p:sp>
      <p:sp>
        <p:nvSpPr>
          <p:cNvPr id="247" name="Google Shape;247;p35"/>
          <p:cNvSpPr txBox="1"/>
          <p:nvPr/>
        </p:nvSpPr>
        <p:spPr>
          <a:xfrm>
            <a:off x="2823875" y="2229975"/>
            <a:ext cx="3664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latin typeface="Roboto"/>
                <a:ea typeface="Roboto"/>
                <a:cs typeface="Roboto"/>
                <a:sym typeface="Roboto"/>
              </a:rPr>
              <a:t>Chain Of Thought Prompting</a:t>
            </a:r>
            <a:endParaRPr b="1" sz="1800">
              <a:latin typeface="Roboto"/>
              <a:ea typeface="Roboto"/>
              <a:cs typeface="Roboto"/>
              <a:sym typeface="Roboto"/>
            </a:endParaRPr>
          </a:p>
        </p:txBody>
      </p:sp>
      <p:sp>
        <p:nvSpPr>
          <p:cNvPr id="248" name="Google Shape;248;p35"/>
          <p:cNvSpPr txBox="1"/>
          <p:nvPr/>
        </p:nvSpPr>
        <p:spPr>
          <a:xfrm>
            <a:off x="5199525" y="45159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6"/>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Chain-of-Thought Prompting Elicits Reasoning in Large Language Models</a:t>
            </a:r>
            <a:br>
              <a:rPr lang="en" sz="1810"/>
            </a:br>
            <a:r>
              <a:rPr lang="en" sz="1810"/>
              <a:t>Category    : Inference Methods</a:t>
            </a:r>
            <a:endParaRPr sz="1810"/>
          </a:p>
          <a:p>
            <a:pPr indent="0" lvl="0" marL="0" rtl="0" algn="l">
              <a:spcBef>
                <a:spcPts val="0"/>
              </a:spcBef>
              <a:spcAft>
                <a:spcPts val="0"/>
              </a:spcAft>
              <a:buSzPct val="44284"/>
              <a:buNone/>
            </a:pPr>
            <a:r>
              <a:rPr lang="en" sz="1810"/>
              <a:t>From           : Google Research</a:t>
            </a:r>
            <a:endParaRPr sz="1810"/>
          </a:p>
        </p:txBody>
      </p:sp>
      <p:sp>
        <p:nvSpPr>
          <p:cNvPr id="254" name="Google Shape;254;p36"/>
          <p:cNvSpPr txBox="1"/>
          <p:nvPr/>
        </p:nvSpPr>
        <p:spPr>
          <a:xfrm>
            <a:off x="1143025" y="1910600"/>
            <a:ext cx="65889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rgbClr val="292929"/>
                </a:solidFill>
                <a:highlight>
                  <a:srgbClr val="FFFFFF"/>
                </a:highlight>
                <a:latin typeface="Georgia"/>
                <a:ea typeface="Georgia"/>
                <a:cs typeface="Georgia"/>
                <a:sym typeface="Georgia"/>
              </a:rPr>
              <a:t>Say, we ask GPT-3 this question.</a:t>
            </a:r>
            <a:endParaRPr b="1">
              <a:latin typeface="Roboto"/>
              <a:ea typeface="Roboto"/>
              <a:cs typeface="Roboto"/>
              <a:sym typeface="Roboto"/>
            </a:endParaRPr>
          </a:p>
        </p:txBody>
      </p:sp>
      <p:sp>
        <p:nvSpPr>
          <p:cNvPr id="255" name="Google Shape;255;p36"/>
          <p:cNvSpPr txBox="1"/>
          <p:nvPr/>
        </p:nvSpPr>
        <p:spPr>
          <a:xfrm>
            <a:off x="2823875" y="2229975"/>
            <a:ext cx="3664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800">
              <a:latin typeface="Roboto"/>
              <a:ea typeface="Roboto"/>
              <a:cs typeface="Roboto"/>
              <a:sym typeface="Roboto"/>
            </a:endParaRPr>
          </a:p>
        </p:txBody>
      </p:sp>
      <p:sp>
        <p:nvSpPr>
          <p:cNvPr id="256" name="Google Shape;256;p36"/>
          <p:cNvSpPr txBox="1"/>
          <p:nvPr/>
        </p:nvSpPr>
        <p:spPr>
          <a:xfrm>
            <a:off x="5199525" y="45159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57" name="Google Shape;257;p36"/>
          <p:cNvPicPr preferRelativeResize="0"/>
          <p:nvPr/>
        </p:nvPicPr>
        <p:blipFill>
          <a:blip r:embed="rId3">
            <a:alphaModFix/>
          </a:blip>
          <a:stretch>
            <a:fillRect/>
          </a:stretch>
        </p:blipFill>
        <p:spPr>
          <a:xfrm>
            <a:off x="792883" y="2691675"/>
            <a:ext cx="7132428" cy="15783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7"/>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Chain-of-Thought Prompting Elicits Reasoning in Large Language Models</a:t>
            </a:r>
            <a:br>
              <a:rPr lang="en" sz="1810"/>
            </a:br>
            <a:r>
              <a:rPr lang="en" sz="1810"/>
              <a:t>Category    : Inference Methods</a:t>
            </a:r>
            <a:endParaRPr sz="1810"/>
          </a:p>
          <a:p>
            <a:pPr indent="0" lvl="0" marL="0" rtl="0" algn="l">
              <a:spcBef>
                <a:spcPts val="0"/>
              </a:spcBef>
              <a:spcAft>
                <a:spcPts val="0"/>
              </a:spcAft>
              <a:buSzPct val="44284"/>
              <a:buNone/>
            </a:pPr>
            <a:r>
              <a:rPr lang="en" sz="1810"/>
              <a:t>From           : Google Research</a:t>
            </a:r>
            <a:endParaRPr sz="1810"/>
          </a:p>
        </p:txBody>
      </p:sp>
      <p:sp>
        <p:nvSpPr>
          <p:cNvPr id="263" name="Google Shape;263;p37"/>
          <p:cNvSpPr txBox="1"/>
          <p:nvPr/>
        </p:nvSpPr>
        <p:spPr>
          <a:xfrm>
            <a:off x="1143025" y="1742500"/>
            <a:ext cx="6588900" cy="608100"/>
          </a:xfrm>
          <a:prstGeom prst="rect">
            <a:avLst/>
          </a:prstGeom>
          <a:noFill/>
          <a:ln>
            <a:noFill/>
          </a:ln>
        </p:spPr>
        <p:txBody>
          <a:bodyPr anchorCtr="0" anchor="t" bIns="91425" lIns="91425" spcFirstLastPara="1" rIns="91425" wrap="square" tIns="91425">
            <a:spAutoFit/>
          </a:bodyPr>
          <a:lstStyle/>
          <a:p>
            <a:pPr indent="0" lvl="0" marL="0" rtl="0" algn="ctr">
              <a:lnSpc>
                <a:spcPct val="91304"/>
              </a:lnSpc>
              <a:spcBef>
                <a:spcPts val="7200"/>
              </a:spcBef>
              <a:spcAft>
                <a:spcPts val="0"/>
              </a:spcAft>
              <a:buNone/>
            </a:pPr>
            <a:r>
              <a:rPr b="1" lang="en" sz="1250">
                <a:solidFill>
                  <a:srgbClr val="292929"/>
                </a:solidFill>
                <a:highlight>
                  <a:srgbClr val="FFFFFF"/>
                </a:highlight>
              </a:rPr>
              <a:t>Chain of Thought Prompting</a:t>
            </a:r>
            <a:endParaRPr b="1" sz="1250">
              <a:solidFill>
                <a:srgbClr val="292929"/>
              </a:solidFill>
              <a:highlight>
                <a:srgbClr val="FFFFFF"/>
              </a:highlight>
            </a:endParaRPr>
          </a:p>
          <a:p>
            <a:pPr indent="0" lvl="0" marL="0" rtl="0" algn="ctr">
              <a:spcBef>
                <a:spcPts val="0"/>
              </a:spcBef>
              <a:spcAft>
                <a:spcPts val="0"/>
              </a:spcAft>
              <a:buNone/>
            </a:pPr>
            <a:r>
              <a:t/>
            </a:r>
            <a:endParaRPr sz="1500">
              <a:solidFill>
                <a:srgbClr val="292929"/>
              </a:solidFill>
              <a:highlight>
                <a:srgbClr val="FFFFFF"/>
              </a:highlight>
              <a:latin typeface="Georgia"/>
              <a:ea typeface="Georgia"/>
              <a:cs typeface="Georgia"/>
              <a:sym typeface="Georgia"/>
            </a:endParaRPr>
          </a:p>
        </p:txBody>
      </p:sp>
      <p:sp>
        <p:nvSpPr>
          <p:cNvPr id="264" name="Google Shape;264;p37"/>
          <p:cNvSpPr txBox="1"/>
          <p:nvPr/>
        </p:nvSpPr>
        <p:spPr>
          <a:xfrm>
            <a:off x="2823875" y="2229975"/>
            <a:ext cx="3664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800">
              <a:latin typeface="Roboto"/>
              <a:ea typeface="Roboto"/>
              <a:cs typeface="Roboto"/>
              <a:sym typeface="Roboto"/>
            </a:endParaRPr>
          </a:p>
        </p:txBody>
      </p:sp>
      <p:sp>
        <p:nvSpPr>
          <p:cNvPr id="265" name="Google Shape;265;p37"/>
          <p:cNvSpPr txBox="1"/>
          <p:nvPr/>
        </p:nvSpPr>
        <p:spPr>
          <a:xfrm>
            <a:off x="5199525" y="45159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66" name="Google Shape;266;p37"/>
          <p:cNvPicPr preferRelativeResize="0"/>
          <p:nvPr/>
        </p:nvPicPr>
        <p:blipFill>
          <a:blip r:embed="rId3">
            <a:alphaModFix/>
          </a:blip>
          <a:stretch>
            <a:fillRect/>
          </a:stretch>
        </p:blipFill>
        <p:spPr>
          <a:xfrm>
            <a:off x="2694950" y="2086200"/>
            <a:ext cx="3613950" cy="30074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8"/>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Chain-of-Thought Prompting Elicits Reasoning in Large Language Models</a:t>
            </a:r>
            <a:br>
              <a:rPr lang="en" sz="1810"/>
            </a:br>
            <a:r>
              <a:rPr lang="en" sz="1810"/>
              <a:t>Category    : Inference Methods</a:t>
            </a:r>
            <a:endParaRPr sz="1810"/>
          </a:p>
          <a:p>
            <a:pPr indent="0" lvl="0" marL="0" rtl="0" algn="l">
              <a:spcBef>
                <a:spcPts val="0"/>
              </a:spcBef>
              <a:spcAft>
                <a:spcPts val="0"/>
              </a:spcAft>
              <a:buSzPct val="44284"/>
              <a:buNone/>
            </a:pPr>
            <a:r>
              <a:rPr lang="en" sz="1810"/>
              <a:t>From           : Google Research</a:t>
            </a:r>
            <a:endParaRPr sz="1810"/>
          </a:p>
        </p:txBody>
      </p:sp>
      <p:sp>
        <p:nvSpPr>
          <p:cNvPr id="272" name="Google Shape;272;p38"/>
          <p:cNvSpPr txBox="1"/>
          <p:nvPr/>
        </p:nvSpPr>
        <p:spPr>
          <a:xfrm>
            <a:off x="1143025" y="1742500"/>
            <a:ext cx="65889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sz="1500">
              <a:solidFill>
                <a:srgbClr val="292929"/>
              </a:solidFill>
              <a:highlight>
                <a:srgbClr val="FFFFFF"/>
              </a:highlight>
              <a:latin typeface="Georgia"/>
              <a:ea typeface="Georgia"/>
              <a:cs typeface="Georgia"/>
              <a:sym typeface="Georgia"/>
            </a:endParaRPr>
          </a:p>
        </p:txBody>
      </p:sp>
      <p:sp>
        <p:nvSpPr>
          <p:cNvPr id="273" name="Google Shape;273;p38"/>
          <p:cNvSpPr txBox="1"/>
          <p:nvPr/>
        </p:nvSpPr>
        <p:spPr>
          <a:xfrm>
            <a:off x="2823875" y="2229975"/>
            <a:ext cx="36642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800">
              <a:latin typeface="Roboto"/>
              <a:ea typeface="Roboto"/>
              <a:cs typeface="Roboto"/>
              <a:sym typeface="Roboto"/>
            </a:endParaRPr>
          </a:p>
        </p:txBody>
      </p:sp>
      <p:sp>
        <p:nvSpPr>
          <p:cNvPr id="274" name="Google Shape;274;p38"/>
          <p:cNvSpPr txBox="1"/>
          <p:nvPr/>
        </p:nvSpPr>
        <p:spPr>
          <a:xfrm>
            <a:off x="5199525" y="45159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75" name="Google Shape;275;p38"/>
          <p:cNvPicPr preferRelativeResize="0"/>
          <p:nvPr/>
        </p:nvPicPr>
        <p:blipFill>
          <a:blip r:embed="rId3">
            <a:alphaModFix/>
          </a:blip>
          <a:stretch>
            <a:fillRect/>
          </a:stretch>
        </p:blipFill>
        <p:spPr>
          <a:xfrm>
            <a:off x="392175" y="2707361"/>
            <a:ext cx="5080025" cy="1792950"/>
          </a:xfrm>
          <a:prstGeom prst="rect">
            <a:avLst/>
          </a:prstGeom>
          <a:noFill/>
          <a:ln>
            <a:noFill/>
          </a:ln>
        </p:spPr>
      </p:pic>
      <p:pic>
        <p:nvPicPr>
          <p:cNvPr id="276" name="Google Shape;276;p38"/>
          <p:cNvPicPr preferRelativeResize="0"/>
          <p:nvPr/>
        </p:nvPicPr>
        <p:blipFill>
          <a:blip r:embed="rId4">
            <a:alphaModFix/>
          </a:blip>
          <a:stretch>
            <a:fillRect/>
          </a:stretch>
        </p:blipFill>
        <p:spPr>
          <a:xfrm>
            <a:off x="6488075" y="2063850"/>
            <a:ext cx="1751500" cy="26807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9"/>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Language Models are Few-Shot Learners</a:t>
            </a:r>
            <a:br>
              <a:rPr lang="en" sz="1810"/>
            </a:br>
            <a:r>
              <a:rPr lang="en" sz="1810"/>
              <a:t>Category    : </a:t>
            </a:r>
            <a:r>
              <a:rPr lang="en" sz="1810"/>
              <a:t>Evaluation</a:t>
            </a:r>
            <a:endParaRPr sz="1810"/>
          </a:p>
          <a:p>
            <a:pPr indent="0" lvl="0" marL="0" rtl="0" algn="l">
              <a:spcBef>
                <a:spcPts val="0"/>
              </a:spcBef>
              <a:spcAft>
                <a:spcPts val="0"/>
              </a:spcAft>
              <a:buSzPct val="44284"/>
              <a:buNone/>
            </a:pPr>
            <a:r>
              <a:rPr lang="en" sz="1810"/>
              <a:t>From           : </a:t>
            </a:r>
            <a:r>
              <a:rPr lang="en" sz="1810"/>
              <a:t>OpenAI</a:t>
            </a:r>
            <a:endParaRPr sz="1810"/>
          </a:p>
        </p:txBody>
      </p:sp>
      <p:pic>
        <p:nvPicPr>
          <p:cNvPr id="282" name="Google Shape;282;p39"/>
          <p:cNvPicPr preferRelativeResize="0"/>
          <p:nvPr/>
        </p:nvPicPr>
        <p:blipFill>
          <a:blip r:embed="rId3">
            <a:alphaModFix/>
          </a:blip>
          <a:stretch>
            <a:fillRect/>
          </a:stretch>
        </p:blipFill>
        <p:spPr>
          <a:xfrm>
            <a:off x="2236725" y="1877250"/>
            <a:ext cx="4834227" cy="2811299"/>
          </a:xfrm>
          <a:prstGeom prst="rect">
            <a:avLst/>
          </a:prstGeom>
          <a:noFill/>
          <a:ln>
            <a:noFill/>
          </a:ln>
        </p:spPr>
      </p:pic>
      <p:sp>
        <p:nvSpPr>
          <p:cNvPr id="283" name="Google Shape;283;p39"/>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https://arxiv.org/pdf/2005.14165.pdf</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0"/>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Evaluating Transformer Language Models on Arithmetic Operations Using Number Decomposition</a:t>
            </a:r>
            <a:br>
              <a:rPr lang="en" sz="1810"/>
            </a:br>
            <a:r>
              <a:rPr lang="en" sz="1810"/>
              <a:t>Category    : </a:t>
            </a:r>
            <a:r>
              <a:rPr lang="en" sz="1810"/>
              <a:t>Inference Methods</a:t>
            </a:r>
            <a:endParaRPr sz="1810"/>
          </a:p>
          <a:p>
            <a:pPr indent="0" lvl="0" marL="0" rtl="0" algn="l">
              <a:spcBef>
                <a:spcPts val="0"/>
              </a:spcBef>
              <a:spcAft>
                <a:spcPts val="0"/>
              </a:spcAft>
              <a:buSzPct val="44284"/>
              <a:buNone/>
            </a:pPr>
            <a:r>
              <a:rPr lang="en" sz="1810"/>
              <a:t>From           : </a:t>
            </a:r>
            <a:r>
              <a:rPr lang="en" sz="1810"/>
              <a:t>indigo.ai</a:t>
            </a:r>
            <a:endParaRPr sz="1810"/>
          </a:p>
        </p:txBody>
      </p:sp>
      <p:sp>
        <p:nvSpPr>
          <p:cNvPr id="289" name="Google Shape;289;p40"/>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90" name="Google Shape;290;p40"/>
          <p:cNvPicPr preferRelativeResize="0"/>
          <p:nvPr/>
        </p:nvPicPr>
        <p:blipFill>
          <a:blip r:embed="rId3">
            <a:alphaModFix/>
          </a:blip>
          <a:stretch>
            <a:fillRect/>
          </a:stretch>
        </p:blipFill>
        <p:spPr>
          <a:xfrm>
            <a:off x="387700" y="2445150"/>
            <a:ext cx="4022282" cy="2246825"/>
          </a:xfrm>
          <a:prstGeom prst="rect">
            <a:avLst/>
          </a:prstGeom>
          <a:noFill/>
          <a:ln>
            <a:noFill/>
          </a:ln>
        </p:spPr>
      </p:pic>
      <p:sp>
        <p:nvSpPr>
          <p:cNvPr id="291" name="Google Shape;291;p40"/>
          <p:cNvSpPr txBox="1"/>
          <p:nvPr/>
        </p:nvSpPr>
        <p:spPr>
          <a:xfrm>
            <a:off x="4359100" y="2571750"/>
            <a:ext cx="45720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Presented Calculon, a GPT-2 Language Model fine-tuned to perform arithmetic operations following a pipeline that decomposes numbers before the computations.</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Also shows that, decomposition does not bring the same benefit in the few shot setting</a:t>
            </a:r>
            <a:endParaRPr>
              <a:latin typeface="Roboto"/>
              <a:ea typeface="Roboto"/>
              <a:cs typeface="Roboto"/>
              <a:sym typeface="Roboto"/>
            </a:endParaRPr>
          </a:p>
        </p:txBody>
      </p:sp>
      <p:sp>
        <p:nvSpPr>
          <p:cNvPr id="292" name="Google Shape;292;p40"/>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293" name="Google Shape;293;p40"/>
          <p:cNvSpPr txBox="1"/>
          <p:nvPr/>
        </p:nvSpPr>
        <p:spPr>
          <a:xfrm>
            <a:off x="5009025" y="4453525"/>
            <a:ext cx="3560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https://aclanthology.org/2022.lrec-1.30.pdf</a:t>
            </a:r>
            <a:endParaRPr/>
          </a:p>
        </p:txBody>
      </p:sp>
      <p:sp>
        <p:nvSpPr>
          <p:cNvPr id="294" name="Google Shape;294;p4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1"/>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Evaluating Transformer Language Models on Arithmetic Operations Using Number Decomposition</a:t>
            </a:r>
            <a:br>
              <a:rPr lang="en" sz="1810"/>
            </a:br>
            <a:r>
              <a:rPr lang="en" sz="1810"/>
              <a:t>Category    : Inference Methods</a:t>
            </a:r>
            <a:endParaRPr sz="1810"/>
          </a:p>
          <a:p>
            <a:pPr indent="0" lvl="0" marL="0" rtl="0" algn="l">
              <a:spcBef>
                <a:spcPts val="0"/>
              </a:spcBef>
              <a:spcAft>
                <a:spcPts val="0"/>
              </a:spcAft>
              <a:buSzPct val="44284"/>
              <a:buNone/>
            </a:pPr>
            <a:r>
              <a:rPr lang="en" sz="1810"/>
              <a:t>From           : indigo.ai</a:t>
            </a:r>
            <a:endParaRPr sz="1810"/>
          </a:p>
        </p:txBody>
      </p:sp>
      <p:sp>
        <p:nvSpPr>
          <p:cNvPr id="300" name="Google Shape;300;p41"/>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301" name="Google Shape;301;p41"/>
          <p:cNvSpPr txBox="1"/>
          <p:nvPr/>
        </p:nvSpPr>
        <p:spPr>
          <a:xfrm>
            <a:off x="4359100" y="2571750"/>
            <a:ext cx="45720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Presented Calculon, a GPT-2 Language Model fine-tuned to perform arithmetic operations following a pipeline that decomposes numbers before the computations.</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Also shows that, decomposition does not bring the same benefit in the few shot setting</a:t>
            </a:r>
            <a:endParaRPr>
              <a:latin typeface="Roboto"/>
              <a:ea typeface="Roboto"/>
              <a:cs typeface="Roboto"/>
              <a:sym typeface="Roboto"/>
            </a:endParaRPr>
          </a:p>
        </p:txBody>
      </p:sp>
      <p:sp>
        <p:nvSpPr>
          <p:cNvPr id="302" name="Google Shape;302;p41"/>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303" name="Google Shape;303;p41"/>
          <p:cNvSpPr txBox="1"/>
          <p:nvPr/>
        </p:nvSpPr>
        <p:spPr>
          <a:xfrm>
            <a:off x="5199525" y="4515975"/>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https://aclanthology.org/2022.lrec-1.30.pdf</a:t>
            </a:r>
            <a:endParaRPr/>
          </a:p>
        </p:txBody>
      </p:sp>
      <p:pic>
        <p:nvPicPr>
          <p:cNvPr id="304" name="Google Shape;304;p41"/>
          <p:cNvPicPr preferRelativeResize="0"/>
          <p:nvPr/>
        </p:nvPicPr>
        <p:blipFill>
          <a:blip r:embed="rId3">
            <a:alphaModFix/>
          </a:blip>
          <a:stretch>
            <a:fillRect/>
          </a:stretch>
        </p:blipFill>
        <p:spPr>
          <a:xfrm>
            <a:off x="1008025" y="1787275"/>
            <a:ext cx="7689974" cy="3165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Training Verifiers to Solve Math Word Problems</a:t>
            </a:r>
            <a:br>
              <a:rPr lang="en" sz="1810"/>
            </a:br>
            <a:r>
              <a:rPr lang="en" sz="1810"/>
              <a:t>Category    : Inference Methods, Dataset</a:t>
            </a:r>
            <a:br>
              <a:rPr lang="en" sz="1810"/>
            </a:br>
            <a:r>
              <a:rPr lang="en" sz="1810"/>
              <a:t>From           : OpenAI</a:t>
            </a:r>
            <a:endParaRPr sz="1810"/>
          </a:p>
        </p:txBody>
      </p:sp>
      <p:pic>
        <p:nvPicPr>
          <p:cNvPr id="79" name="Google Shape;79;p15"/>
          <p:cNvPicPr preferRelativeResize="0"/>
          <p:nvPr/>
        </p:nvPicPr>
        <p:blipFill>
          <a:blip r:embed="rId3">
            <a:alphaModFix/>
          </a:blip>
          <a:stretch>
            <a:fillRect/>
          </a:stretch>
        </p:blipFill>
        <p:spPr>
          <a:xfrm>
            <a:off x="138775" y="1919075"/>
            <a:ext cx="4070290" cy="3224424"/>
          </a:xfrm>
          <a:prstGeom prst="rect">
            <a:avLst/>
          </a:prstGeom>
          <a:noFill/>
          <a:ln>
            <a:noFill/>
          </a:ln>
        </p:spPr>
      </p:pic>
      <p:sp>
        <p:nvSpPr>
          <p:cNvPr id="80" name="Google Shape;80;p15"/>
          <p:cNvSpPr txBox="1"/>
          <p:nvPr/>
        </p:nvSpPr>
        <p:spPr>
          <a:xfrm>
            <a:off x="4359100" y="2571750"/>
            <a:ext cx="4572000" cy="1477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Introduced GSM8K, a dataset of 8.5K high quality linguistically diverse grade school math word problems.</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Propose training verifiers to judge the correctness of model completions.</a:t>
            </a:r>
            <a:endParaRPr>
              <a:latin typeface="Roboto"/>
              <a:ea typeface="Roboto"/>
              <a:cs typeface="Roboto"/>
              <a:sym typeface="Roboto"/>
            </a:endParaRPr>
          </a:p>
        </p:txBody>
      </p:sp>
      <p:sp>
        <p:nvSpPr>
          <p:cNvPr id="81" name="Google Shape;81;p15"/>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82" name="Google Shape;82;p15"/>
          <p:cNvSpPr txBox="1"/>
          <p:nvPr/>
        </p:nvSpPr>
        <p:spPr>
          <a:xfrm>
            <a:off x="5199525" y="451597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https://arxiv.org/pdf/2110.14168.pdf</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2"/>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Adversarial Examples for Evaluating Reading Comprehension Systems</a:t>
            </a:r>
            <a:br>
              <a:rPr lang="en" sz="1810"/>
            </a:br>
            <a:r>
              <a:rPr lang="en" sz="1810"/>
              <a:t>Category    : Attacks</a:t>
            </a:r>
            <a:endParaRPr sz="1810"/>
          </a:p>
          <a:p>
            <a:pPr indent="0" lvl="0" marL="0" rtl="0" algn="l">
              <a:spcBef>
                <a:spcPts val="0"/>
              </a:spcBef>
              <a:spcAft>
                <a:spcPts val="0"/>
              </a:spcAft>
              <a:buSzPct val="44284"/>
              <a:buNone/>
            </a:pPr>
            <a:r>
              <a:rPr lang="en" sz="1810"/>
              <a:t>From           : </a:t>
            </a:r>
            <a:r>
              <a:rPr lang="en" sz="1810"/>
              <a:t>Stanford University</a:t>
            </a:r>
            <a:endParaRPr sz="1810"/>
          </a:p>
        </p:txBody>
      </p:sp>
      <p:sp>
        <p:nvSpPr>
          <p:cNvPr id="310" name="Google Shape;310;p42"/>
          <p:cNvSpPr txBox="1"/>
          <p:nvPr/>
        </p:nvSpPr>
        <p:spPr>
          <a:xfrm>
            <a:off x="5199513" y="44803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https://arxiv.org/pdf/1707.07328.pdf</a:t>
            </a:r>
            <a:endParaRPr/>
          </a:p>
        </p:txBody>
      </p:sp>
      <p:sp>
        <p:nvSpPr>
          <p:cNvPr id="311" name="Google Shape;311;p42"/>
          <p:cNvSpPr txBox="1"/>
          <p:nvPr/>
        </p:nvSpPr>
        <p:spPr>
          <a:xfrm>
            <a:off x="4359100" y="2571750"/>
            <a:ext cx="4572000" cy="19086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
                <a:latin typeface="Roboto"/>
                <a:ea typeface="Roboto"/>
                <a:cs typeface="Roboto"/>
                <a:sym typeface="Roboto"/>
              </a:rPr>
              <a:t>Proposed Method tests whether systems can answer questions about paragraphs that contain adversarially inserted sentences, which are automatically generated to distract computer systems without changing the correct answer or misleading humans.</a:t>
            </a:r>
            <a:br>
              <a:rPr lang="en">
                <a:latin typeface="Roboto"/>
                <a:ea typeface="Roboto"/>
                <a:cs typeface="Roboto"/>
                <a:sym typeface="Roboto"/>
              </a:rPr>
            </a:b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312" name="Google Shape;312;p42"/>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313" name="Google Shape;313;p4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314" name="Google Shape;314;p42"/>
          <p:cNvPicPr preferRelativeResize="0"/>
          <p:nvPr/>
        </p:nvPicPr>
        <p:blipFill>
          <a:blip r:embed="rId3">
            <a:alphaModFix/>
          </a:blip>
          <a:stretch>
            <a:fillRect/>
          </a:stretch>
        </p:blipFill>
        <p:spPr>
          <a:xfrm>
            <a:off x="589450" y="1882950"/>
            <a:ext cx="3442457" cy="30342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3"/>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Adversarial Examples for Evaluating Reading Comprehension Systems</a:t>
            </a:r>
            <a:br>
              <a:rPr lang="en" sz="1810"/>
            </a:br>
            <a:r>
              <a:rPr lang="en" sz="1810"/>
              <a:t>Category    : Attacks</a:t>
            </a:r>
            <a:endParaRPr sz="1810"/>
          </a:p>
          <a:p>
            <a:pPr indent="0" lvl="0" marL="0" rtl="0" algn="l">
              <a:spcBef>
                <a:spcPts val="0"/>
              </a:spcBef>
              <a:spcAft>
                <a:spcPts val="0"/>
              </a:spcAft>
              <a:buSzPct val="44284"/>
              <a:buNone/>
            </a:pPr>
            <a:r>
              <a:rPr lang="en" sz="1810"/>
              <a:t>From           : Stanford University</a:t>
            </a:r>
            <a:endParaRPr sz="1810"/>
          </a:p>
        </p:txBody>
      </p:sp>
      <p:sp>
        <p:nvSpPr>
          <p:cNvPr id="320" name="Google Shape;320;p4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321" name="Google Shape;321;p43"/>
          <p:cNvPicPr preferRelativeResize="0"/>
          <p:nvPr/>
        </p:nvPicPr>
        <p:blipFill>
          <a:blip r:embed="rId3">
            <a:alphaModFix/>
          </a:blip>
          <a:stretch>
            <a:fillRect/>
          </a:stretch>
        </p:blipFill>
        <p:spPr>
          <a:xfrm>
            <a:off x="2427200" y="1838025"/>
            <a:ext cx="4610100" cy="31823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4"/>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Adversarial Examples for Evaluating Math Word Problem Solvers</a:t>
            </a:r>
            <a:br>
              <a:rPr lang="en" sz="1810"/>
            </a:br>
            <a:r>
              <a:rPr lang="en" sz="1810"/>
              <a:t>Category    : Attacks</a:t>
            </a:r>
            <a:endParaRPr sz="1810"/>
          </a:p>
          <a:p>
            <a:pPr indent="0" lvl="0" marL="0" rtl="0" algn="l">
              <a:spcBef>
                <a:spcPts val="0"/>
              </a:spcBef>
              <a:spcAft>
                <a:spcPts val="0"/>
              </a:spcAft>
              <a:buSzPct val="44284"/>
              <a:buNone/>
            </a:pPr>
            <a:r>
              <a:rPr lang="en" sz="1810"/>
              <a:t>From           : </a:t>
            </a:r>
            <a:r>
              <a:rPr lang="en" sz="1810"/>
              <a:t>research.iiit.ac.in</a:t>
            </a:r>
            <a:endParaRPr sz="1810"/>
          </a:p>
        </p:txBody>
      </p:sp>
      <p:sp>
        <p:nvSpPr>
          <p:cNvPr id="327" name="Google Shape;327;p44"/>
          <p:cNvSpPr txBox="1"/>
          <p:nvPr/>
        </p:nvSpPr>
        <p:spPr>
          <a:xfrm>
            <a:off x="5199513" y="46148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https://arxiv.org/pdf/2109.05925.pdf</a:t>
            </a:r>
            <a:endParaRPr/>
          </a:p>
        </p:txBody>
      </p:sp>
      <p:sp>
        <p:nvSpPr>
          <p:cNvPr id="328" name="Google Shape;328;p44"/>
          <p:cNvSpPr txBox="1"/>
          <p:nvPr/>
        </p:nvSpPr>
        <p:spPr>
          <a:xfrm>
            <a:off x="4359100" y="2571750"/>
            <a:ext cx="4740000" cy="22011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SzPts val="1300"/>
              <a:buFont typeface="Roboto"/>
              <a:buChar char="●"/>
            </a:pPr>
            <a:r>
              <a:rPr lang="en" sz="1300">
                <a:latin typeface="Roboto"/>
                <a:ea typeface="Roboto"/>
                <a:cs typeface="Roboto"/>
                <a:sym typeface="Roboto"/>
              </a:rPr>
              <a:t>Proposed two methods to generate adversarial examples on three MWP solvers across two benchmark datasets.</a:t>
            </a:r>
            <a:br>
              <a:rPr lang="en" sz="1300">
                <a:latin typeface="Roboto"/>
                <a:ea typeface="Roboto"/>
                <a:cs typeface="Roboto"/>
                <a:sym typeface="Roboto"/>
              </a:rPr>
            </a:br>
            <a:endParaRPr sz="1300">
              <a:latin typeface="Roboto"/>
              <a:ea typeface="Roboto"/>
              <a:cs typeface="Roboto"/>
              <a:sym typeface="Roboto"/>
            </a:endParaRPr>
          </a:p>
          <a:p>
            <a:pPr indent="-311150" lvl="0" marL="457200" rtl="0" algn="l">
              <a:spcBef>
                <a:spcPts val="0"/>
              </a:spcBef>
              <a:spcAft>
                <a:spcPts val="0"/>
              </a:spcAft>
              <a:buSzPts val="1300"/>
              <a:buFont typeface="Roboto"/>
              <a:buChar char="●"/>
            </a:pPr>
            <a:r>
              <a:rPr lang="en" sz="1300">
                <a:latin typeface="Roboto"/>
                <a:ea typeface="Roboto"/>
                <a:cs typeface="Roboto"/>
                <a:sym typeface="Roboto"/>
              </a:rPr>
              <a:t>On average, the generated adversarial examples are able to reduce the accuracy of MWP solvers by over 40%. Further, author also experiment with different type of input embeddings and perform adversarial training using our proposed methods.</a:t>
            </a:r>
            <a:endParaRPr sz="1300">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329" name="Google Shape;329;p44"/>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330" name="Google Shape;330;p4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331" name="Google Shape;331;p44"/>
          <p:cNvPicPr preferRelativeResize="0"/>
          <p:nvPr/>
        </p:nvPicPr>
        <p:blipFill>
          <a:blip r:embed="rId3">
            <a:alphaModFix/>
          </a:blip>
          <a:stretch>
            <a:fillRect/>
          </a:stretch>
        </p:blipFill>
        <p:spPr>
          <a:xfrm>
            <a:off x="708200" y="2135375"/>
            <a:ext cx="3437975" cy="2781351"/>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5"/>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Adversarial Examples for Evaluating Math Word Problem Solvers</a:t>
            </a:r>
            <a:br>
              <a:rPr lang="en" sz="1810"/>
            </a:br>
            <a:r>
              <a:rPr lang="en" sz="1810"/>
              <a:t>Category    : Attacks</a:t>
            </a:r>
            <a:endParaRPr sz="1810"/>
          </a:p>
          <a:p>
            <a:pPr indent="0" lvl="0" marL="0" rtl="0" algn="l">
              <a:spcBef>
                <a:spcPts val="0"/>
              </a:spcBef>
              <a:spcAft>
                <a:spcPts val="0"/>
              </a:spcAft>
              <a:buSzPct val="44284"/>
              <a:buNone/>
            </a:pPr>
            <a:r>
              <a:rPr lang="en" sz="1810"/>
              <a:t>From           : research.iiit.ac.in</a:t>
            </a:r>
            <a:endParaRPr sz="1810"/>
          </a:p>
        </p:txBody>
      </p:sp>
      <p:sp>
        <p:nvSpPr>
          <p:cNvPr id="337" name="Google Shape;337;p45"/>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338" name="Google Shape;338;p45"/>
          <p:cNvPicPr preferRelativeResize="0"/>
          <p:nvPr/>
        </p:nvPicPr>
        <p:blipFill>
          <a:blip r:embed="rId3">
            <a:alphaModFix/>
          </a:blip>
          <a:stretch>
            <a:fillRect/>
          </a:stretch>
        </p:blipFill>
        <p:spPr>
          <a:xfrm>
            <a:off x="2084300" y="1832275"/>
            <a:ext cx="4975401" cy="31096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nvSpPr>
        <p:spPr>
          <a:xfrm>
            <a:off x="4359100" y="2706225"/>
            <a:ext cx="45720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Finetune a model (the “generator”) for 2 epochs on the training set. </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Sample 100 completions from the generator for each training problem and label each solution as correct or incorrect. </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Train a verifier for a single epoch on this dataset.</a:t>
            </a:r>
            <a:endParaRPr>
              <a:latin typeface="Roboto"/>
              <a:ea typeface="Roboto"/>
              <a:cs typeface="Roboto"/>
              <a:sym typeface="Roboto"/>
            </a:endParaRPr>
          </a:p>
        </p:txBody>
      </p:sp>
      <p:sp>
        <p:nvSpPr>
          <p:cNvPr id="88" name="Google Shape;88;p16"/>
          <p:cNvSpPr txBox="1"/>
          <p:nvPr/>
        </p:nvSpPr>
        <p:spPr>
          <a:xfrm>
            <a:off x="5636550" y="2244525"/>
            <a:ext cx="2588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Train the verifier</a:t>
            </a:r>
            <a:endParaRPr b="1" sz="1800">
              <a:latin typeface="Roboto"/>
              <a:ea typeface="Roboto"/>
              <a:cs typeface="Roboto"/>
              <a:sym typeface="Roboto"/>
            </a:endParaRPr>
          </a:p>
        </p:txBody>
      </p:sp>
      <p:pic>
        <p:nvPicPr>
          <p:cNvPr id="89" name="Google Shape;89;p16"/>
          <p:cNvPicPr preferRelativeResize="0"/>
          <p:nvPr/>
        </p:nvPicPr>
        <p:blipFill>
          <a:blip r:embed="rId3">
            <a:alphaModFix/>
          </a:blip>
          <a:stretch>
            <a:fillRect/>
          </a:stretch>
        </p:blipFill>
        <p:spPr>
          <a:xfrm>
            <a:off x="96925" y="2571750"/>
            <a:ext cx="4380449" cy="2201874"/>
          </a:xfrm>
          <a:prstGeom prst="rect">
            <a:avLst/>
          </a:prstGeom>
          <a:noFill/>
          <a:ln>
            <a:noFill/>
          </a:ln>
        </p:spPr>
      </p:pic>
      <p:sp>
        <p:nvSpPr>
          <p:cNvPr id="90" name="Google Shape;90;p16"/>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Training Verifiers to Solve Math Word Problems</a:t>
            </a:r>
            <a:br>
              <a:rPr lang="en" sz="1810"/>
            </a:br>
            <a:r>
              <a:rPr lang="en" sz="1810"/>
              <a:t>Category    : Methods to improve accuracy, Dataset</a:t>
            </a:r>
            <a:br>
              <a:rPr lang="en" sz="1810"/>
            </a:br>
            <a:r>
              <a:rPr lang="en" sz="1810"/>
              <a:t>From           : OpenAI</a:t>
            </a:r>
            <a:endParaRPr sz="181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Training Verifiers to Solve Math Word Problems</a:t>
            </a:r>
            <a:br>
              <a:rPr lang="en" sz="1810"/>
            </a:br>
            <a:r>
              <a:rPr lang="en" sz="1810"/>
              <a:t>Category    : Methods to improve accuracy, Dataset</a:t>
            </a:r>
            <a:br>
              <a:rPr lang="en" sz="1810"/>
            </a:br>
            <a:r>
              <a:rPr lang="en" sz="1810"/>
              <a:t>From           : OpenAI</a:t>
            </a:r>
            <a:endParaRPr sz="1810"/>
          </a:p>
        </p:txBody>
      </p:sp>
      <p:pic>
        <p:nvPicPr>
          <p:cNvPr id="96" name="Google Shape;96;p17"/>
          <p:cNvPicPr preferRelativeResize="0"/>
          <p:nvPr/>
        </p:nvPicPr>
        <p:blipFill>
          <a:blip r:embed="rId3">
            <a:alphaModFix/>
          </a:blip>
          <a:stretch>
            <a:fillRect/>
          </a:stretch>
        </p:blipFill>
        <p:spPr>
          <a:xfrm>
            <a:off x="2046200" y="2022675"/>
            <a:ext cx="4744575" cy="2903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NUMGLUE: A Suite of Fundamental yet Challenging Mathematical Reasoning Tasks</a:t>
            </a:r>
            <a:br>
              <a:rPr lang="en" sz="1810"/>
            </a:br>
            <a:r>
              <a:rPr lang="en" sz="1810"/>
              <a:t>Category    : Dataset</a:t>
            </a:r>
            <a:endParaRPr sz="1810"/>
          </a:p>
          <a:p>
            <a:pPr indent="0" lvl="0" marL="0" rtl="0" algn="l">
              <a:spcBef>
                <a:spcPts val="0"/>
              </a:spcBef>
              <a:spcAft>
                <a:spcPts val="0"/>
              </a:spcAft>
              <a:buSzPct val="44284"/>
              <a:buNone/>
            </a:pPr>
            <a:r>
              <a:rPr lang="en" sz="1810"/>
              <a:t>From           : </a:t>
            </a:r>
            <a:r>
              <a:rPr lang="en" sz="1810"/>
              <a:t>Arizona State University, Microsoft Research,Allen Institute for AI</a:t>
            </a:r>
            <a:endParaRPr sz="1810"/>
          </a:p>
        </p:txBody>
      </p:sp>
      <p:sp>
        <p:nvSpPr>
          <p:cNvPr id="102" name="Google Shape;102;p18"/>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03" name="Google Shape;103;p18"/>
          <p:cNvSpPr txBox="1"/>
          <p:nvPr/>
        </p:nvSpPr>
        <p:spPr>
          <a:xfrm>
            <a:off x="4359100" y="2571750"/>
            <a:ext cx="45720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Introduced NUMGLUE– a multi-task benchmark consisting of </a:t>
            </a:r>
            <a:r>
              <a:rPr b="1" lang="en">
                <a:latin typeface="Roboto"/>
                <a:ea typeface="Roboto"/>
                <a:cs typeface="Roboto"/>
                <a:sym typeface="Roboto"/>
              </a:rPr>
              <a:t>eight different tasks</a:t>
            </a:r>
            <a:r>
              <a:rPr lang="en">
                <a:latin typeface="Roboto"/>
                <a:ea typeface="Roboto"/>
                <a:cs typeface="Roboto"/>
                <a:sym typeface="Roboto"/>
              </a:rPr>
              <a:t>, including 4 new ones, whose solution at its core requires an understanding of simple arithmetic.</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P</a:t>
            </a:r>
            <a:r>
              <a:rPr lang="en">
                <a:latin typeface="Roboto"/>
                <a:ea typeface="Roboto"/>
                <a:cs typeface="Roboto"/>
                <a:sym typeface="Roboto"/>
              </a:rPr>
              <a:t>ropose a memory-augmented neural model to demonstrate the utility of such a multi-task meta dataset.</a:t>
            </a:r>
            <a:endParaRPr>
              <a:latin typeface="Roboto"/>
              <a:ea typeface="Roboto"/>
              <a:cs typeface="Roboto"/>
              <a:sym typeface="Roboto"/>
            </a:endParaRPr>
          </a:p>
        </p:txBody>
      </p:sp>
      <p:sp>
        <p:nvSpPr>
          <p:cNvPr id="104" name="Google Shape;104;p18"/>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105" name="Google Shape;105;p18"/>
          <p:cNvSpPr txBox="1"/>
          <p:nvPr/>
        </p:nvSpPr>
        <p:spPr>
          <a:xfrm>
            <a:off x="5009050" y="4558825"/>
            <a:ext cx="3840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https://aclanthology.org/2022.acl-long.246.pdf</a:t>
            </a:r>
            <a:endParaRPr/>
          </a:p>
        </p:txBody>
      </p:sp>
      <p:sp>
        <p:nvSpPr>
          <p:cNvPr id="106" name="Google Shape;106;p1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07" name="Google Shape;107;p18"/>
          <p:cNvPicPr preferRelativeResize="0"/>
          <p:nvPr/>
        </p:nvPicPr>
        <p:blipFill>
          <a:blip r:embed="rId3">
            <a:alphaModFix/>
          </a:blip>
          <a:stretch>
            <a:fillRect/>
          </a:stretch>
        </p:blipFill>
        <p:spPr>
          <a:xfrm>
            <a:off x="577450" y="1891375"/>
            <a:ext cx="3665176" cy="3067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NUMGLUE: A Suite of Fundamental yet Challenging Mathematical Reasoning Tasks</a:t>
            </a:r>
            <a:br>
              <a:rPr lang="en" sz="1810"/>
            </a:br>
            <a:r>
              <a:rPr lang="en" sz="1810"/>
              <a:t>Category    : Dataset</a:t>
            </a:r>
            <a:endParaRPr sz="1810"/>
          </a:p>
          <a:p>
            <a:pPr indent="0" lvl="0" marL="0" rtl="0" algn="l">
              <a:spcBef>
                <a:spcPts val="0"/>
              </a:spcBef>
              <a:spcAft>
                <a:spcPts val="0"/>
              </a:spcAft>
              <a:buSzPct val="44284"/>
              <a:buNone/>
            </a:pPr>
            <a:r>
              <a:rPr lang="en" sz="1810"/>
              <a:t>From           : Arizona State University, Microsoft Research,Allen Institute for AI</a:t>
            </a:r>
            <a:endParaRPr sz="1810"/>
          </a:p>
        </p:txBody>
      </p:sp>
      <p:sp>
        <p:nvSpPr>
          <p:cNvPr id="113" name="Google Shape;113;p1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14" name="Google Shape;114;p19"/>
          <p:cNvPicPr preferRelativeResize="0"/>
          <p:nvPr/>
        </p:nvPicPr>
        <p:blipFill>
          <a:blip r:embed="rId3">
            <a:alphaModFix/>
          </a:blip>
          <a:stretch>
            <a:fillRect/>
          </a:stretch>
        </p:blipFill>
        <p:spPr>
          <a:xfrm>
            <a:off x="2298925" y="2010375"/>
            <a:ext cx="4366900" cy="29091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0"/>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NUMGLUE: A Suite of Fundamental yet Challenging Mathematical Reasoning Tasks</a:t>
            </a:r>
            <a:br>
              <a:rPr lang="en" sz="1810"/>
            </a:br>
            <a:r>
              <a:rPr lang="en" sz="1810"/>
              <a:t>Category    : Dataset</a:t>
            </a:r>
            <a:endParaRPr sz="1810"/>
          </a:p>
          <a:p>
            <a:pPr indent="0" lvl="0" marL="0" rtl="0" algn="l">
              <a:spcBef>
                <a:spcPts val="0"/>
              </a:spcBef>
              <a:spcAft>
                <a:spcPts val="0"/>
              </a:spcAft>
              <a:buSzPct val="44284"/>
              <a:buNone/>
            </a:pPr>
            <a:r>
              <a:rPr lang="en" sz="1810"/>
              <a:t>From           : Arizona State University, Microsoft Research,Allen Institute for AI</a:t>
            </a:r>
            <a:endParaRPr sz="1810"/>
          </a:p>
        </p:txBody>
      </p:sp>
      <p:sp>
        <p:nvSpPr>
          <p:cNvPr id="120" name="Google Shape;120;p2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21" name="Google Shape;121;p20"/>
          <p:cNvPicPr preferRelativeResize="0"/>
          <p:nvPr/>
        </p:nvPicPr>
        <p:blipFill>
          <a:blip r:embed="rId3">
            <a:alphaModFix/>
          </a:blip>
          <a:stretch>
            <a:fillRect/>
          </a:stretch>
        </p:blipFill>
        <p:spPr>
          <a:xfrm>
            <a:off x="347550" y="1871400"/>
            <a:ext cx="5692400" cy="2937324"/>
          </a:xfrm>
          <a:prstGeom prst="rect">
            <a:avLst/>
          </a:prstGeom>
          <a:noFill/>
          <a:ln>
            <a:noFill/>
          </a:ln>
        </p:spPr>
      </p:pic>
      <p:pic>
        <p:nvPicPr>
          <p:cNvPr id="122" name="Google Shape;122;p20"/>
          <p:cNvPicPr preferRelativeResize="0"/>
          <p:nvPr/>
        </p:nvPicPr>
        <p:blipFill>
          <a:blip r:embed="rId4">
            <a:alphaModFix/>
          </a:blip>
          <a:stretch>
            <a:fillRect/>
          </a:stretch>
        </p:blipFill>
        <p:spPr>
          <a:xfrm>
            <a:off x="6039950" y="2793213"/>
            <a:ext cx="2923249" cy="1361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1"/>
          <p:cNvSpPr txBox="1"/>
          <p:nvPr>
            <p:ph type="title"/>
          </p:nvPr>
        </p:nvSpPr>
        <p:spPr>
          <a:xfrm>
            <a:off x="248050" y="581850"/>
            <a:ext cx="8222100" cy="767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44284"/>
              <a:buNone/>
            </a:pPr>
            <a:r>
              <a:rPr lang="en" sz="1810"/>
              <a:t>Paper Title : </a:t>
            </a:r>
            <a:r>
              <a:rPr lang="en" sz="1810"/>
              <a:t>MathQA: Towards Interpretable Math Word Problem Solving with Operation-Based Formalisms</a:t>
            </a:r>
            <a:br>
              <a:rPr lang="en" sz="1810"/>
            </a:br>
            <a:r>
              <a:rPr lang="en" sz="1810"/>
              <a:t>Category    : Dataset</a:t>
            </a:r>
            <a:endParaRPr sz="1810"/>
          </a:p>
          <a:p>
            <a:pPr indent="0" lvl="0" marL="0" rtl="0" algn="l">
              <a:spcBef>
                <a:spcPts val="0"/>
              </a:spcBef>
              <a:spcAft>
                <a:spcPts val="0"/>
              </a:spcAft>
              <a:buSzPct val="44284"/>
              <a:buNone/>
            </a:pPr>
            <a:r>
              <a:rPr lang="en" sz="1810"/>
              <a:t>From           : </a:t>
            </a:r>
            <a:r>
              <a:rPr lang="en" sz="1810"/>
              <a:t>Allen Institute for AI</a:t>
            </a:r>
            <a:endParaRPr sz="1810"/>
          </a:p>
        </p:txBody>
      </p:sp>
      <p:sp>
        <p:nvSpPr>
          <p:cNvPr id="128" name="Google Shape;128;p21"/>
          <p:cNvSpPr txBox="1"/>
          <p:nvPr/>
        </p:nvSpPr>
        <p:spPr>
          <a:xfrm>
            <a:off x="3254688" y="468855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29" name="Google Shape;129;p21"/>
          <p:cNvSpPr txBox="1"/>
          <p:nvPr/>
        </p:nvSpPr>
        <p:spPr>
          <a:xfrm>
            <a:off x="4359100" y="2571750"/>
            <a:ext cx="45720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a:latin typeface="Roboto"/>
                <a:ea typeface="Roboto"/>
                <a:cs typeface="Roboto"/>
                <a:sym typeface="Roboto"/>
              </a:rPr>
              <a:t>Introduced a large-scale dataset of math word problems that are densely annotated with operation programs</a:t>
            </a:r>
            <a:endParaRPr>
              <a:latin typeface="Roboto"/>
              <a:ea typeface="Roboto"/>
              <a:cs typeface="Roboto"/>
              <a:sym typeface="Roboto"/>
            </a:endParaRPr>
          </a:p>
          <a:p>
            <a:pPr indent="0" lvl="0" marL="457200" rtl="0" algn="l">
              <a:spcBef>
                <a:spcPts val="0"/>
              </a:spcBef>
              <a:spcAft>
                <a:spcPts val="0"/>
              </a:spcAft>
              <a:buNone/>
            </a:pPr>
            <a:r>
              <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I</a:t>
            </a:r>
            <a:r>
              <a:rPr lang="en">
                <a:latin typeface="Roboto"/>
                <a:ea typeface="Roboto"/>
                <a:cs typeface="Roboto"/>
                <a:sym typeface="Roboto"/>
              </a:rPr>
              <a:t>ntroduce a neural architecture leveraging a sequence-to-program model with automatic problem categorization</a:t>
            </a:r>
            <a:endParaRPr>
              <a:latin typeface="Roboto"/>
              <a:ea typeface="Roboto"/>
              <a:cs typeface="Roboto"/>
              <a:sym typeface="Roboto"/>
            </a:endParaRPr>
          </a:p>
        </p:txBody>
      </p:sp>
      <p:sp>
        <p:nvSpPr>
          <p:cNvPr id="130" name="Google Shape;130;p21"/>
          <p:cNvSpPr txBox="1"/>
          <p:nvPr/>
        </p:nvSpPr>
        <p:spPr>
          <a:xfrm>
            <a:off x="5199525" y="1983450"/>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Roboto"/>
                <a:ea typeface="Roboto"/>
                <a:cs typeface="Roboto"/>
                <a:sym typeface="Roboto"/>
              </a:rPr>
              <a:t>       Key Contributions</a:t>
            </a:r>
            <a:endParaRPr b="1" sz="1800">
              <a:latin typeface="Roboto"/>
              <a:ea typeface="Roboto"/>
              <a:cs typeface="Roboto"/>
              <a:sym typeface="Roboto"/>
            </a:endParaRPr>
          </a:p>
        </p:txBody>
      </p:sp>
      <p:sp>
        <p:nvSpPr>
          <p:cNvPr id="131" name="Google Shape;131;p21"/>
          <p:cNvSpPr txBox="1"/>
          <p:nvPr/>
        </p:nvSpPr>
        <p:spPr>
          <a:xfrm>
            <a:off x="4893025" y="4482350"/>
            <a:ext cx="330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https://aclanthology.org/N19-1245.pdf</a:t>
            </a:r>
            <a:endParaRPr/>
          </a:p>
        </p:txBody>
      </p:sp>
      <p:sp>
        <p:nvSpPr>
          <p:cNvPr id="132" name="Google Shape;132;p2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133" name="Google Shape;133;p21"/>
          <p:cNvPicPr preferRelativeResize="0"/>
          <p:nvPr/>
        </p:nvPicPr>
        <p:blipFill>
          <a:blip r:embed="rId3">
            <a:alphaModFix/>
          </a:blip>
          <a:stretch>
            <a:fillRect/>
          </a:stretch>
        </p:blipFill>
        <p:spPr>
          <a:xfrm>
            <a:off x="679075" y="1901250"/>
            <a:ext cx="3306500" cy="3034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1A237E"/>
      </a:accent5>
      <a:accent6>
        <a:srgbClr val="F4B400"/>
      </a:accent6>
      <a:hlink>
        <a:srgbClr val="1A237E"/>
      </a:hlink>
      <a:folHlink>
        <a:srgbClr val="1A237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